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25"/>
  </p:handoutMasterIdLst>
  <p:sldIdLst>
    <p:sldId id="256" r:id="rId2"/>
    <p:sldId id="258" r:id="rId3"/>
    <p:sldId id="257" r:id="rId4"/>
    <p:sldId id="275" r:id="rId5"/>
    <p:sldId id="276" r:id="rId6"/>
    <p:sldId id="290" r:id="rId7"/>
    <p:sldId id="277" r:id="rId8"/>
    <p:sldId id="291" r:id="rId9"/>
    <p:sldId id="278" r:id="rId10"/>
    <p:sldId id="292" r:id="rId11"/>
    <p:sldId id="293" r:id="rId12"/>
    <p:sldId id="294" r:id="rId13"/>
    <p:sldId id="279" r:id="rId14"/>
    <p:sldId id="295" r:id="rId15"/>
    <p:sldId id="296" r:id="rId16"/>
    <p:sldId id="280" r:id="rId17"/>
    <p:sldId id="297" r:id="rId18"/>
    <p:sldId id="298" r:id="rId19"/>
    <p:sldId id="299" r:id="rId20"/>
    <p:sldId id="281" r:id="rId21"/>
    <p:sldId id="300" r:id="rId22"/>
    <p:sldId id="301" r:id="rId23"/>
    <p:sldId id="288" r:id="rId24"/>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749"/>
  </p:normalViewPr>
  <p:slideViewPr>
    <p:cSldViewPr>
      <p:cViewPr varScale="1">
        <p:scale>
          <a:sx n="107" d="100"/>
          <a:sy n="107" d="100"/>
        </p:scale>
        <p:origin x="1760" y="17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554" name="Rectangle 2">
            <a:extLst>
              <a:ext uri="{FF2B5EF4-FFF2-40B4-BE49-F238E27FC236}">
                <a16:creationId xmlns:a16="http://schemas.microsoft.com/office/drawing/2014/main" id="{5E97C779-37C5-CE4B-809B-61D7AFCB22DF}"/>
              </a:ext>
            </a:extLst>
          </p:cNvPr>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23555" name="Rectangle 3">
            <a:extLst>
              <a:ext uri="{FF2B5EF4-FFF2-40B4-BE49-F238E27FC236}">
                <a16:creationId xmlns:a16="http://schemas.microsoft.com/office/drawing/2014/main" id="{79CA86AE-163D-F549-9460-C9708361292C}"/>
              </a:ext>
            </a:extLst>
          </p:cNvPr>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23556" name="Rectangle 4">
            <a:extLst>
              <a:ext uri="{FF2B5EF4-FFF2-40B4-BE49-F238E27FC236}">
                <a16:creationId xmlns:a16="http://schemas.microsoft.com/office/drawing/2014/main" id="{FE719469-A401-A042-8B1A-C58AE194B947}"/>
              </a:ext>
            </a:extLst>
          </p:cNvPr>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23557" name="Rectangle 5">
            <a:extLst>
              <a:ext uri="{FF2B5EF4-FFF2-40B4-BE49-F238E27FC236}">
                <a16:creationId xmlns:a16="http://schemas.microsoft.com/office/drawing/2014/main" id="{A3693915-1C43-6244-B0F7-E39A6D25F7B1}"/>
              </a:ext>
            </a:extLst>
          </p:cNvPr>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fld id="{8F23471F-CD68-DE40-8F70-1F9DB21AFA6A}" type="slidenum">
              <a:rPr lang="en-US" altLang="en-US"/>
              <a:pPr/>
              <a:t>‹#›</a:t>
            </a:fld>
            <a:endParaRPr lang="en-US" alt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Rectangle 4">
            <a:extLst>
              <a:ext uri="{FF2B5EF4-FFF2-40B4-BE49-F238E27FC236}">
                <a16:creationId xmlns:a16="http://schemas.microsoft.com/office/drawing/2014/main" id="{870BA2EF-B371-87B0-3601-BF6B20DF0D2F}"/>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22EE9E8A-944F-0638-5C31-28E6EE5DF78A}"/>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4CE4F6F9-71F4-44F6-014C-E463A42EAF7E}"/>
              </a:ext>
            </a:extLst>
          </p:cNvPr>
          <p:cNvSpPr>
            <a:spLocks noGrp="1" noChangeArrowheads="1"/>
          </p:cNvSpPr>
          <p:nvPr>
            <p:ph type="sldNum" sz="quarter" idx="12"/>
          </p:nvPr>
        </p:nvSpPr>
        <p:spPr>
          <a:ln/>
        </p:spPr>
        <p:txBody>
          <a:bodyPr/>
          <a:lstStyle>
            <a:lvl1pPr>
              <a:defRPr/>
            </a:lvl1pPr>
          </a:lstStyle>
          <a:p>
            <a:fld id="{61DEC163-1168-554F-BA85-6CB6EEFDF5CE}" type="slidenum">
              <a:rPr lang="en-US" altLang="en-US"/>
              <a:pPr/>
              <a:t>‹#›</a:t>
            </a:fld>
            <a:endParaRPr lang="en-US" altLang="en-US"/>
          </a:p>
        </p:txBody>
      </p:sp>
    </p:spTree>
    <p:extLst>
      <p:ext uri="{BB962C8B-B14F-4D97-AF65-F5344CB8AC3E}">
        <p14:creationId xmlns:p14="http://schemas.microsoft.com/office/powerpoint/2010/main" val="17964043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a:extLst>
              <a:ext uri="{FF2B5EF4-FFF2-40B4-BE49-F238E27FC236}">
                <a16:creationId xmlns:a16="http://schemas.microsoft.com/office/drawing/2014/main" id="{5CED8F8D-CF87-8CDF-C699-D95765D47444}"/>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F20BF91D-E418-981A-08E7-6F661F4DD80F}"/>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77D74B55-D408-275A-A47C-D0BF14DD3EDF}"/>
              </a:ext>
            </a:extLst>
          </p:cNvPr>
          <p:cNvSpPr>
            <a:spLocks noGrp="1" noChangeArrowheads="1"/>
          </p:cNvSpPr>
          <p:nvPr>
            <p:ph type="sldNum" sz="quarter" idx="12"/>
          </p:nvPr>
        </p:nvSpPr>
        <p:spPr>
          <a:ln/>
        </p:spPr>
        <p:txBody>
          <a:bodyPr/>
          <a:lstStyle>
            <a:lvl1pPr>
              <a:defRPr/>
            </a:lvl1pPr>
          </a:lstStyle>
          <a:p>
            <a:fld id="{B68483BF-F647-BB47-8625-990C991B9D35}" type="slidenum">
              <a:rPr lang="en-US" altLang="en-US"/>
              <a:pPr/>
              <a:t>‹#›</a:t>
            </a:fld>
            <a:endParaRPr lang="en-US" altLang="en-US"/>
          </a:p>
        </p:txBody>
      </p:sp>
    </p:spTree>
    <p:extLst>
      <p:ext uri="{BB962C8B-B14F-4D97-AF65-F5344CB8AC3E}">
        <p14:creationId xmlns:p14="http://schemas.microsoft.com/office/powerpoint/2010/main" val="14755382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a:extLst>
              <a:ext uri="{FF2B5EF4-FFF2-40B4-BE49-F238E27FC236}">
                <a16:creationId xmlns:a16="http://schemas.microsoft.com/office/drawing/2014/main" id="{F67DA895-7EDA-9481-82BA-9DDFF1375AD2}"/>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C5B784B0-7ACC-4253-A9AE-3D4143D3BDB6}"/>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A9722E93-6823-1A29-BD97-6D8A20A0AD1B}"/>
              </a:ext>
            </a:extLst>
          </p:cNvPr>
          <p:cNvSpPr>
            <a:spLocks noGrp="1" noChangeArrowheads="1"/>
          </p:cNvSpPr>
          <p:nvPr>
            <p:ph type="sldNum" sz="quarter" idx="12"/>
          </p:nvPr>
        </p:nvSpPr>
        <p:spPr>
          <a:ln/>
        </p:spPr>
        <p:txBody>
          <a:bodyPr/>
          <a:lstStyle>
            <a:lvl1pPr>
              <a:defRPr/>
            </a:lvl1pPr>
          </a:lstStyle>
          <a:p>
            <a:fld id="{ACC1D0FF-6C1E-D045-9F58-9508E0FE9C11}" type="slidenum">
              <a:rPr lang="en-US" altLang="en-US"/>
              <a:pPr/>
              <a:t>‹#›</a:t>
            </a:fld>
            <a:endParaRPr lang="en-US" altLang="en-US"/>
          </a:p>
        </p:txBody>
      </p:sp>
    </p:spTree>
    <p:extLst>
      <p:ext uri="{BB962C8B-B14F-4D97-AF65-F5344CB8AC3E}">
        <p14:creationId xmlns:p14="http://schemas.microsoft.com/office/powerpoint/2010/main" val="23177967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a:extLst>
              <a:ext uri="{FF2B5EF4-FFF2-40B4-BE49-F238E27FC236}">
                <a16:creationId xmlns:a16="http://schemas.microsoft.com/office/drawing/2014/main" id="{91438452-D06A-957B-5A27-7BB59A7F5186}"/>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959451AF-B56F-45F6-8D64-21806F3021BC}"/>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46C3BE99-CDE2-89E2-14CE-4A0DB1C9A34A}"/>
              </a:ext>
            </a:extLst>
          </p:cNvPr>
          <p:cNvSpPr>
            <a:spLocks noGrp="1" noChangeArrowheads="1"/>
          </p:cNvSpPr>
          <p:nvPr>
            <p:ph type="sldNum" sz="quarter" idx="12"/>
          </p:nvPr>
        </p:nvSpPr>
        <p:spPr>
          <a:ln/>
        </p:spPr>
        <p:txBody>
          <a:bodyPr/>
          <a:lstStyle>
            <a:lvl1pPr>
              <a:defRPr/>
            </a:lvl1pPr>
          </a:lstStyle>
          <a:p>
            <a:fld id="{14AB1D77-BB9E-F843-846F-6E13B2E0D99C}" type="slidenum">
              <a:rPr lang="en-US" altLang="en-US"/>
              <a:pPr/>
              <a:t>‹#›</a:t>
            </a:fld>
            <a:endParaRPr lang="en-US" altLang="en-US"/>
          </a:p>
        </p:txBody>
      </p:sp>
    </p:spTree>
    <p:extLst>
      <p:ext uri="{BB962C8B-B14F-4D97-AF65-F5344CB8AC3E}">
        <p14:creationId xmlns:p14="http://schemas.microsoft.com/office/powerpoint/2010/main" val="38368218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1EC60886-6425-9800-87AC-A45098B05607}"/>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F431EB6C-A9F2-83ED-C00A-91A8940EBB71}"/>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DA768535-BC4D-EA5A-2389-6E08A2C071F5}"/>
              </a:ext>
            </a:extLst>
          </p:cNvPr>
          <p:cNvSpPr>
            <a:spLocks noGrp="1" noChangeArrowheads="1"/>
          </p:cNvSpPr>
          <p:nvPr>
            <p:ph type="sldNum" sz="quarter" idx="12"/>
          </p:nvPr>
        </p:nvSpPr>
        <p:spPr>
          <a:ln/>
        </p:spPr>
        <p:txBody>
          <a:bodyPr/>
          <a:lstStyle>
            <a:lvl1pPr>
              <a:defRPr/>
            </a:lvl1pPr>
          </a:lstStyle>
          <a:p>
            <a:fld id="{F40A1E49-D0E8-4C45-AEB1-80C31EB1E17A}" type="slidenum">
              <a:rPr lang="en-US" altLang="en-US"/>
              <a:pPr/>
              <a:t>‹#›</a:t>
            </a:fld>
            <a:endParaRPr lang="en-US" altLang="en-US"/>
          </a:p>
        </p:txBody>
      </p:sp>
    </p:spTree>
    <p:extLst>
      <p:ext uri="{BB962C8B-B14F-4D97-AF65-F5344CB8AC3E}">
        <p14:creationId xmlns:p14="http://schemas.microsoft.com/office/powerpoint/2010/main" val="16083155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4">
            <a:extLst>
              <a:ext uri="{FF2B5EF4-FFF2-40B4-BE49-F238E27FC236}">
                <a16:creationId xmlns:a16="http://schemas.microsoft.com/office/drawing/2014/main" id="{87BD5695-91E8-F13F-0651-11EE655E9035}"/>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77533D9D-5E40-4E4C-1C0D-E0A8503B7A7A}"/>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386A2993-4D7E-1F53-EE34-407685829DFB}"/>
              </a:ext>
            </a:extLst>
          </p:cNvPr>
          <p:cNvSpPr>
            <a:spLocks noGrp="1" noChangeArrowheads="1"/>
          </p:cNvSpPr>
          <p:nvPr>
            <p:ph type="sldNum" sz="quarter" idx="12"/>
          </p:nvPr>
        </p:nvSpPr>
        <p:spPr>
          <a:ln/>
        </p:spPr>
        <p:txBody>
          <a:bodyPr/>
          <a:lstStyle>
            <a:lvl1pPr>
              <a:defRPr/>
            </a:lvl1pPr>
          </a:lstStyle>
          <a:p>
            <a:fld id="{10ABD9EB-29F9-0D45-862F-2EBC8CE371CC}" type="slidenum">
              <a:rPr lang="en-US" altLang="en-US"/>
              <a:pPr/>
              <a:t>‹#›</a:t>
            </a:fld>
            <a:endParaRPr lang="en-US" altLang="en-US"/>
          </a:p>
        </p:txBody>
      </p:sp>
    </p:spTree>
    <p:extLst>
      <p:ext uri="{BB962C8B-B14F-4D97-AF65-F5344CB8AC3E}">
        <p14:creationId xmlns:p14="http://schemas.microsoft.com/office/powerpoint/2010/main" val="30156287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4">
            <a:extLst>
              <a:ext uri="{FF2B5EF4-FFF2-40B4-BE49-F238E27FC236}">
                <a16:creationId xmlns:a16="http://schemas.microsoft.com/office/drawing/2014/main" id="{D0CC38AA-69A5-C0B1-5412-49CD7D67C522}"/>
              </a:ext>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5">
            <a:extLst>
              <a:ext uri="{FF2B5EF4-FFF2-40B4-BE49-F238E27FC236}">
                <a16:creationId xmlns:a16="http://schemas.microsoft.com/office/drawing/2014/main" id="{7F388B04-C593-A4CB-4004-999F72CF1225}"/>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6">
            <a:extLst>
              <a:ext uri="{FF2B5EF4-FFF2-40B4-BE49-F238E27FC236}">
                <a16:creationId xmlns:a16="http://schemas.microsoft.com/office/drawing/2014/main" id="{BDA278D8-BDB2-B82F-763A-3E6BE0F59BB3}"/>
              </a:ext>
            </a:extLst>
          </p:cNvPr>
          <p:cNvSpPr>
            <a:spLocks noGrp="1" noChangeArrowheads="1"/>
          </p:cNvSpPr>
          <p:nvPr>
            <p:ph type="sldNum" sz="quarter" idx="12"/>
          </p:nvPr>
        </p:nvSpPr>
        <p:spPr>
          <a:ln/>
        </p:spPr>
        <p:txBody>
          <a:bodyPr/>
          <a:lstStyle>
            <a:lvl1pPr>
              <a:defRPr/>
            </a:lvl1pPr>
          </a:lstStyle>
          <a:p>
            <a:fld id="{F1DB0C30-F382-FA4B-A068-80B99433717B}" type="slidenum">
              <a:rPr lang="en-US" altLang="en-US"/>
              <a:pPr/>
              <a:t>‹#›</a:t>
            </a:fld>
            <a:endParaRPr lang="en-US" altLang="en-US"/>
          </a:p>
        </p:txBody>
      </p:sp>
    </p:spTree>
    <p:extLst>
      <p:ext uri="{BB962C8B-B14F-4D97-AF65-F5344CB8AC3E}">
        <p14:creationId xmlns:p14="http://schemas.microsoft.com/office/powerpoint/2010/main" val="20818532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4">
            <a:extLst>
              <a:ext uri="{FF2B5EF4-FFF2-40B4-BE49-F238E27FC236}">
                <a16:creationId xmlns:a16="http://schemas.microsoft.com/office/drawing/2014/main" id="{0F554610-D4A1-0F85-C96E-475DC234826E}"/>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5">
            <a:extLst>
              <a:ext uri="{FF2B5EF4-FFF2-40B4-BE49-F238E27FC236}">
                <a16:creationId xmlns:a16="http://schemas.microsoft.com/office/drawing/2014/main" id="{6C61FC9E-985B-69BD-3392-294622725F35}"/>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6">
            <a:extLst>
              <a:ext uri="{FF2B5EF4-FFF2-40B4-BE49-F238E27FC236}">
                <a16:creationId xmlns:a16="http://schemas.microsoft.com/office/drawing/2014/main" id="{8BA565D3-D383-2462-5BFF-CDBFD2C528CA}"/>
              </a:ext>
            </a:extLst>
          </p:cNvPr>
          <p:cNvSpPr>
            <a:spLocks noGrp="1" noChangeArrowheads="1"/>
          </p:cNvSpPr>
          <p:nvPr>
            <p:ph type="sldNum" sz="quarter" idx="12"/>
          </p:nvPr>
        </p:nvSpPr>
        <p:spPr>
          <a:ln/>
        </p:spPr>
        <p:txBody>
          <a:bodyPr/>
          <a:lstStyle>
            <a:lvl1pPr>
              <a:defRPr/>
            </a:lvl1pPr>
          </a:lstStyle>
          <a:p>
            <a:fld id="{ED930CB0-7142-4A48-969A-56F6977969C6}" type="slidenum">
              <a:rPr lang="en-US" altLang="en-US"/>
              <a:pPr/>
              <a:t>‹#›</a:t>
            </a:fld>
            <a:endParaRPr lang="en-US" altLang="en-US"/>
          </a:p>
        </p:txBody>
      </p:sp>
    </p:spTree>
    <p:extLst>
      <p:ext uri="{BB962C8B-B14F-4D97-AF65-F5344CB8AC3E}">
        <p14:creationId xmlns:p14="http://schemas.microsoft.com/office/powerpoint/2010/main" val="20586163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EB91E9FF-6CCF-F1F5-D72B-904BD38A5D72}"/>
              </a:ext>
            </a:extLst>
          </p:cNvPr>
          <p:cNvSpPr>
            <a:spLocks noGrp="1" noChangeArrowheads="1"/>
          </p:cNvSpPr>
          <p:nvPr>
            <p:ph type="dt" sz="half" idx="10"/>
          </p:nvPr>
        </p:nvSpPr>
        <p:spPr>
          <a:ln/>
        </p:spPr>
        <p:txBody>
          <a:bodyPr/>
          <a:lstStyle>
            <a:lvl1pPr>
              <a:defRPr/>
            </a:lvl1pPr>
          </a:lstStyle>
          <a:p>
            <a:pPr>
              <a:defRPr/>
            </a:pPr>
            <a:endParaRPr lang="en-US"/>
          </a:p>
        </p:txBody>
      </p:sp>
      <p:sp>
        <p:nvSpPr>
          <p:cNvPr id="3" name="Rectangle 5">
            <a:extLst>
              <a:ext uri="{FF2B5EF4-FFF2-40B4-BE49-F238E27FC236}">
                <a16:creationId xmlns:a16="http://schemas.microsoft.com/office/drawing/2014/main" id="{6E6BE1C8-5AD8-A658-D9E7-7F23F735F31E}"/>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6">
            <a:extLst>
              <a:ext uri="{FF2B5EF4-FFF2-40B4-BE49-F238E27FC236}">
                <a16:creationId xmlns:a16="http://schemas.microsoft.com/office/drawing/2014/main" id="{31233156-F249-5009-691F-B554EC242BF9}"/>
              </a:ext>
            </a:extLst>
          </p:cNvPr>
          <p:cNvSpPr>
            <a:spLocks noGrp="1" noChangeArrowheads="1"/>
          </p:cNvSpPr>
          <p:nvPr>
            <p:ph type="sldNum" sz="quarter" idx="12"/>
          </p:nvPr>
        </p:nvSpPr>
        <p:spPr>
          <a:ln/>
        </p:spPr>
        <p:txBody>
          <a:bodyPr/>
          <a:lstStyle>
            <a:lvl1pPr>
              <a:defRPr/>
            </a:lvl1pPr>
          </a:lstStyle>
          <a:p>
            <a:fld id="{2DF932F2-4EC0-3B44-BBB6-0206D1B7D2C2}" type="slidenum">
              <a:rPr lang="en-US" altLang="en-US"/>
              <a:pPr/>
              <a:t>‹#›</a:t>
            </a:fld>
            <a:endParaRPr lang="en-US" altLang="en-US"/>
          </a:p>
        </p:txBody>
      </p:sp>
    </p:spTree>
    <p:extLst>
      <p:ext uri="{BB962C8B-B14F-4D97-AF65-F5344CB8AC3E}">
        <p14:creationId xmlns:p14="http://schemas.microsoft.com/office/powerpoint/2010/main" val="8333498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25BEE464-5E77-8058-7C55-8CDDDA96235D}"/>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46153EC5-2274-953D-B2F0-23EA809F04C6}"/>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8A537B2E-DBE0-528C-CE21-517964AA6044}"/>
              </a:ext>
            </a:extLst>
          </p:cNvPr>
          <p:cNvSpPr>
            <a:spLocks noGrp="1" noChangeArrowheads="1"/>
          </p:cNvSpPr>
          <p:nvPr>
            <p:ph type="sldNum" sz="quarter" idx="12"/>
          </p:nvPr>
        </p:nvSpPr>
        <p:spPr>
          <a:ln/>
        </p:spPr>
        <p:txBody>
          <a:bodyPr/>
          <a:lstStyle>
            <a:lvl1pPr>
              <a:defRPr/>
            </a:lvl1pPr>
          </a:lstStyle>
          <a:p>
            <a:fld id="{E96F3BC4-8F35-5042-A309-893F28F5BA8E}" type="slidenum">
              <a:rPr lang="en-US" altLang="en-US"/>
              <a:pPr/>
              <a:t>‹#›</a:t>
            </a:fld>
            <a:endParaRPr lang="en-US" altLang="en-US"/>
          </a:p>
        </p:txBody>
      </p:sp>
    </p:spTree>
    <p:extLst>
      <p:ext uri="{BB962C8B-B14F-4D97-AF65-F5344CB8AC3E}">
        <p14:creationId xmlns:p14="http://schemas.microsoft.com/office/powerpoint/2010/main" val="20368323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988292DF-C3CE-6211-F530-F3912F1A7A65}"/>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479652DB-0D99-A964-6D9A-D98C8661AF6C}"/>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6D2D7606-D953-8B60-AB9D-D1C2211E9D24}"/>
              </a:ext>
            </a:extLst>
          </p:cNvPr>
          <p:cNvSpPr>
            <a:spLocks noGrp="1" noChangeArrowheads="1"/>
          </p:cNvSpPr>
          <p:nvPr>
            <p:ph type="sldNum" sz="quarter" idx="12"/>
          </p:nvPr>
        </p:nvSpPr>
        <p:spPr>
          <a:ln/>
        </p:spPr>
        <p:txBody>
          <a:bodyPr/>
          <a:lstStyle>
            <a:lvl1pPr>
              <a:defRPr/>
            </a:lvl1pPr>
          </a:lstStyle>
          <a:p>
            <a:fld id="{458555A7-64EB-3A4C-BB2E-59A13C730CC8}" type="slidenum">
              <a:rPr lang="en-US" altLang="en-US"/>
              <a:pPr/>
              <a:t>‹#›</a:t>
            </a:fld>
            <a:endParaRPr lang="en-US" altLang="en-US"/>
          </a:p>
        </p:txBody>
      </p:sp>
    </p:spTree>
    <p:extLst>
      <p:ext uri="{BB962C8B-B14F-4D97-AF65-F5344CB8AC3E}">
        <p14:creationId xmlns:p14="http://schemas.microsoft.com/office/powerpoint/2010/main" val="183839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A2862508-4817-F389-D067-8813D8A570B1}"/>
              </a:ext>
            </a:extLst>
          </p:cNvPr>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5EF9129B-6CDE-EB65-1DFD-557F47486E72}"/>
              </a:ext>
            </a:extLst>
          </p:cNvPr>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A6437136-2E65-1D48-B7AC-E99D3C446B40}"/>
              </a:ext>
            </a:extLst>
          </p:cNvPr>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atin typeface="Arial" charset="0"/>
              </a:defRPr>
            </a:lvl1pPr>
          </a:lstStyle>
          <a:p>
            <a:pPr>
              <a:defRPr/>
            </a:pPr>
            <a:endParaRPr lang="en-US"/>
          </a:p>
        </p:txBody>
      </p:sp>
      <p:sp>
        <p:nvSpPr>
          <p:cNvPr id="1029" name="Rectangle 5">
            <a:extLst>
              <a:ext uri="{FF2B5EF4-FFF2-40B4-BE49-F238E27FC236}">
                <a16:creationId xmlns:a16="http://schemas.microsoft.com/office/drawing/2014/main" id="{09935D9C-1B8B-AE4F-8C36-4B22FC8DEEBE}"/>
              </a:ext>
            </a:extLst>
          </p:cNvPr>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atin typeface="Arial" charset="0"/>
              </a:defRPr>
            </a:lvl1pPr>
          </a:lstStyle>
          <a:p>
            <a:pPr>
              <a:defRPr/>
            </a:pPr>
            <a:endParaRPr lang="en-US"/>
          </a:p>
        </p:txBody>
      </p:sp>
      <p:sp>
        <p:nvSpPr>
          <p:cNvPr id="1030" name="Rectangle 6">
            <a:extLst>
              <a:ext uri="{FF2B5EF4-FFF2-40B4-BE49-F238E27FC236}">
                <a16:creationId xmlns:a16="http://schemas.microsoft.com/office/drawing/2014/main" id="{36FF9E2D-024F-EB42-B7B2-CF10969454CC}"/>
              </a:ext>
            </a:extLst>
          </p:cNvPr>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vl1pPr>
          </a:lstStyle>
          <a:p>
            <a:fld id="{FCD1D4BC-0FAA-2C4A-BE55-EA97FD6FAF3C}"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4">
            <a:extLst>
              <a:ext uri="{FF2B5EF4-FFF2-40B4-BE49-F238E27FC236}">
                <a16:creationId xmlns:a16="http://schemas.microsoft.com/office/drawing/2014/main" id="{D8332BE9-6B39-5DF5-856D-3FA2A3513ABE}"/>
              </a:ext>
            </a:extLst>
          </p:cNvPr>
          <p:cNvSpPr>
            <a:spLocks noChangeArrowheads="1"/>
          </p:cNvSpPr>
          <p:nvPr/>
        </p:nvSpPr>
        <p:spPr bwMode="auto">
          <a:xfrm>
            <a:off x="1295400" y="442913"/>
            <a:ext cx="6400800" cy="5972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buFontTx/>
              <a:buNone/>
            </a:pPr>
            <a:endParaRPr lang="en-GB" altLang="en-US" b="1">
              <a:solidFill>
                <a:srgbClr val="C00000"/>
              </a:solidFill>
            </a:endParaRPr>
          </a:p>
          <a:p>
            <a:pPr algn="ctr">
              <a:buFontTx/>
              <a:buNone/>
            </a:pPr>
            <a:endParaRPr lang="en-GB" altLang="en-US" b="1">
              <a:solidFill>
                <a:srgbClr val="C00000"/>
              </a:solidFill>
            </a:endParaRPr>
          </a:p>
          <a:p>
            <a:pPr algn="ctr">
              <a:buFontTx/>
              <a:buNone/>
            </a:pPr>
            <a:r>
              <a:rPr lang="en-GB" altLang="en-US" sz="4000" b="1">
                <a:solidFill>
                  <a:srgbClr val="C00000"/>
                </a:solidFill>
              </a:rPr>
              <a:t>Stop Making Senses</a:t>
            </a:r>
          </a:p>
          <a:p>
            <a:pPr algn="ctr">
              <a:buFontTx/>
              <a:buNone/>
            </a:pPr>
            <a:endParaRPr lang="en-GB" altLang="en-US" b="1">
              <a:solidFill>
                <a:srgbClr val="C00000"/>
              </a:solidFill>
            </a:endParaRPr>
          </a:p>
          <a:p>
            <a:pPr algn="ctr">
              <a:buFontTx/>
              <a:buNone/>
            </a:pPr>
            <a:r>
              <a:rPr lang="en-GB" altLang="en-US" sz="3600" b="1">
                <a:solidFill>
                  <a:srgbClr val="C00000"/>
                </a:solidFill>
              </a:rPr>
              <a:t>David Papineau</a:t>
            </a:r>
            <a:endParaRPr lang="en-GB" altLang="en-US" sz="3600">
              <a:solidFill>
                <a:srgbClr val="C00000"/>
              </a:solidFill>
            </a:endParaRPr>
          </a:p>
          <a:p>
            <a:pPr algn="ctr">
              <a:spcBef>
                <a:spcPct val="0"/>
              </a:spcBef>
              <a:buFontTx/>
              <a:buNone/>
            </a:pPr>
            <a:r>
              <a:rPr lang="en-GB" altLang="en-US" sz="2000">
                <a:solidFill>
                  <a:srgbClr val="C00000"/>
                </a:solidFill>
              </a:rPr>
              <a:t>King’s College London and Graduate Center City University of New York</a:t>
            </a:r>
          </a:p>
          <a:p>
            <a:pPr algn="ctr">
              <a:spcBef>
                <a:spcPct val="0"/>
              </a:spcBef>
              <a:buFontTx/>
              <a:buNone/>
            </a:pPr>
            <a:endParaRPr lang="en-GB" altLang="en-US">
              <a:solidFill>
                <a:srgbClr val="C00000"/>
              </a:solidFill>
            </a:endParaRPr>
          </a:p>
          <a:p>
            <a:pPr algn="ctr">
              <a:spcBef>
                <a:spcPct val="0"/>
              </a:spcBef>
              <a:buFontTx/>
              <a:buNone/>
            </a:pPr>
            <a:r>
              <a:rPr lang="en-GB" altLang="en-US" sz="2000" b="1">
                <a:solidFill>
                  <a:srgbClr val="C00000"/>
                </a:solidFill>
              </a:rPr>
              <a:t> </a:t>
            </a:r>
            <a:endParaRPr lang="en-GB" altLang="en-US" sz="2000">
              <a:solidFill>
                <a:srgbClr val="C00000"/>
              </a:solidFill>
            </a:endParaRPr>
          </a:p>
          <a:p>
            <a:pPr algn="ctr">
              <a:spcBef>
                <a:spcPct val="0"/>
              </a:spcBef>
              <a:buFontTx/>
              <a:buNone/>
            </a:pPr>
            <a:r>
              <a:rPr lang="en-GB" altLang="en-US" sz="1800">
                <a:solidFill>
                  <a:srgbClr val="C00000"/>
                </a:solidFill>
              </a:rPr>
              <a:t>Philosophy of Linguistics and Language</a:t>
            </a:r>
          </a:p>
          <a:p>
            <a:pPr algn="ctr">
              <a:spcBef>
                <a:spcPct val="0"/>
              </a:spcBef>
              <a:buFontTx/>
              <a:buNone/>
            </a:pPr>
            <a:r>
              <a:rPr lang="en-GB" altLang="en-US" sz="1800">
                <a:solidFill>
                  <a:srgbClr val="C00000"/>
                </a:solidFill>
              </a:rPr>
              <a:t>Interuniversity Center Dubrovnik</a:t>
            </a:r>
          </a:p>
          <a:p>
            <a:pPr algn="ctr">
              <a:spcBef>
                <a:spcPct val="0"/>
              </a:spcBef>
              <a:buFontTx/>
              <a:buNone/>
            </a:pPr>
            <a:r>
              <a:rPr lang="en-GB" altLang="en-US" sz="1800">
                <a:solidFill>
                  <a:srgbClr val="C00000"/>
                </a:solidFill>
              </a:rPr>
              <a:t>September 10–14 2018</a:t>
            </a:r>
          </a:p>
          <a:p>
            <a:pPr algn="ctr" eaLnBrk="1" hangingPunct="1">
              <a:spcBef>
                <a:spcPct val="0"/>
              </a:spcBef>
              <a:buFontTx/>
              <a:buNone/>
            </a:pPr>
            <a:endParaRPr lang="en-GB" altLang="en-US" sz="3600" b="1">
              <a:solidFill>
                <a:srgbClr val="C0000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2">
            <a:extLst>
              <a:ext uri="{FF2B5EF4-FFF2-40B4-BE49-F238E27FC236}">
                <a16:creationId xmlns:a16="http://schemas.microsoft.com/office/drawing/2014/main" id="{182451D0-CD22-4C88-4601-8F2B6A1F0BC4}"/>
              </a:ext>
            </a:extLst>
          </p:cNvPr>
          <p:cNvSpPr>
            <a:spLocks noGrp="1" noChangeArrowheads="1"/>
          </p:cNvSpPr>
          <p:nvPr>
            <p:ph type="title"/>
          </p:nvPr>
        </p:nvSpPr>
        <p:spPr/>
        <p:txBody>
          <a:bodyPr/>
          <a:lstStyle/>
          <a:p>
            <a:pPr eaLnBrk="1" hangingPunct="1"/>
            <a:r>
              <a:rPr lang="en-US" altLang="en-US" sz="4000" b="1">
                <a:solidFill>
                  <a:srgbClr val="C00000"/>
                </a:solidFill>
              </a:rPr>
              <a:t>Non-Referential Ways of Typing Thoughts</a:t>
            </a:r>
            <a:endParaRPr lang="en-US" altLang="en-US" sz="4000" b="1" u="sng">
              <a:solidFill>
                <a:srgbClr val="C00000"/>
              </a:solidFill>
            </a:endParaRPr>
          </a:p>
        </p:txBody>
      </p:sp>
      <p:sp>
        <p:nvSpPr>
          <p:cNvPr id="23554" name="Rectangle 3">
            <a:extLst>
              <a:ext uri="{FF2B5EF4-FFF2-40B4-BE49-F238E27FC236}">
                <a16:creationId xmlns:a16="http://schemas.microsoft.com/office/drawing/2014/main" id="{75805590-1ED5-2F83-3703-F2EFC15154BB}"/>
              </a:ext>
            </a:extLst>
          </p:cNvPr>
          <p:cNvSpPr>
            <a:spLocks noGrp="1" noChangeArrowheads="1"/>
          </p:cNvSpPr>
          <p:nvPr>
            <p:ph type="body" idx="1"/>
          </p:nvPr>
        </p:nvSpPr>
        <p:spPr>
          <a:xfrm>
            <a:off x="1066800" y="1676400"/>
            <a:ext cx="7010400" cy="4449763"/>
          </a:xfrm>
        </p:spPr>
        <p:txBody>
          <a:bodyPr/>
          <a:lstStyle/>
          <a:p>
            <a:pPr marL="0" indent="0">
              <a:buFontTx/>
              <a:buNone/>
            </a:pPr>
            <a:r>
              <a:rPr lang="en-GB" altLang="en-US" sz="2200"/>
              <a:t>One trouble with these options is that they seem to multiply the number of particular mental files in individuals beyond necessity. </a:t>
            </a:r>
          </a:p>
          <a:p>
            <a:pPr marL="0" indent="0">
              <a:buFontTx/>
              <a:buNone/>
            </a:pPr>
            <a:r>
              <a:rPr lang="en-GB" altLang="en-US" sz="2200"/>
              <a:t> </a:t>
            </a:r>
          </a:p>
          <a:p>
            <a:pPr marL="0" indent="0">
              <a:buFontTx/>
              <a:buNone/>
            </a:pPr>
            <a:r>
              <a:rPr lang="en-GB" altLang="en-US" sz="2200"/>
              <a:t>While typing files as the same in all qualitative respects doesn’t require us to identify then as particulars (because we reject the identity of indiscernibles for files), typing them as different in even one qualitative respect does require as to distinguish them as particulars (because we have no option about the indiscernibility of identicals, and so about the distinctness of discernibles).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2">
            <a:extLst>
              <a:ext uri="{FF2B5EF4-FFF2-40B4-BE49-F238E27FC236}">
                <a16:creationId xmlns:a16="http://schemas.microsoft.com/office/drawing/2014/main" id="{ACED6DDD-591F-23F2-AE65-FEA6D29365D2}"/>
              </a:ext>
            </a:extLst>
          </p:cNvPr>
          <p:cNvSpPr>
            <a:spLocks noGrp="1" noChangeArrowheads="1"/>
          </p:cNvSpPr>
          <p:nvPr>
            <p:ph type="title"/>
          </p:nvPr>
        </p:nvSpPr>
        <p:spPr/>
        <p:txBody>
          <a:bodyPr/>
          <a:lstStyle/>
          <a:p>
            <a:pPr eaLnBrk="1" hangingPunct="1"/>
            <a:r>
              <a:rPr lang="en-US" altLang="en-US" sz="4000" b="1">
                <a:solidFill>
                  <a:srgbClr val="C00000"/>
                </a:solidFill>
              </a:rPr>
              <a:t>Non-Referential Ways of Typing Thoughts</a:t>
            </a:r>
            <a:endParaRPr lang="en-US" altLang="en-US" sz="4000" b="1" u="sng">
              <a:solidFill>
                <a:srgbClr val="C00000"/>
              </a:solidFill>
            </a:endParaRPr>
          </a:p>
        </p:txBody>
      </p:sp>
      <p:sp>
        <p:nvSpPr>
          <p:cNvPr id="24578" name="Rectangle 3">
            <a:extLst>
              <a:ext uri="{FF2B5EF4-FFF2-40B4-BE49-F238E27FC236}">
                <a16:creationId xmlns:a16="http://schemas.microsoft.com/office/drawing/2014/main" id="{40B71836-F10A-B58B-3704-866AE3BA15E5}"/>
              </a:ext>
            </a:extLst>
          </p:cNvPr>
          <p:cNvSpPr>
            <a:spLocks noGrp="1" noChangeArrowheads="1"/>
          </p:cNvSpPr>
          <p:nvPr>
            <p:ph type="body" idx="1"/>
          </p:nvPr>
        </p:nvSpPr>
        <p:spPr>
          <a:xfrm>
            <a:off x="1066800" y="1600200"/>
            <a:ext cx="7010400" cy="4525963"/>
          </a:xfrm>
        </p:spPr>
        <p:txBody>
          <a:bodyPr/>
          <a:lstStyle/>
          <a:p>
            <a:pPr marL="0" indent="0">
              <a:spcBef>
                <a:spcPct val="0"/>
              </a:spcBef>
              <a:buFontTx/>
              <a:buNone/>
            </a:pPr>
            <a:r>
              <a:rPr lang="en-GB" altLang="en-US" sz="2000" i="1"/>
              <a:t>Sainsbury and Tye</a:t>
            </a:r>
            <a:r>
              <a:rPr lang="en-GB" altLang="en-US" sz="2000"/>
              <a:t>. They seem to give us far more mental files that we want (and also sometimes fewer). </a:t>
            </a:r>
          </a:p>
          <a:p>
            <a:pPr marL="0" indent="0">
              <a:spcBef>
                <a:spcPct val="0"/>
              </a:spcBef>
              <a:buFontTx/>
              <a:buNone/>
            </a:pPr>
            <a:r>
              <a:rPr lang="en-GB" altLang="en-US" sz="2000"/>
              <a:t> </a:t>
            </a:r>
          </a:p>
          <a:p>
            <a:pPr marL="0" indent="0">
              <a:spcBef>
                <a:spcPct val="0"/>
              </a:spcBef>
              <a:buFontTx/>
              <a:buNone/>
            </a:pPr>
            <a:r>
              <a:rPr lang="en-GB" altLang="en-US" sz="2000"/>
              <a:t>Learning names.  Consider someone I know well by sight, and am later told her name is ‘Suzy’.  For Sainsbury and Tye my </a:t>
            </a:r>
            <a:r>
              <a:rPr lang="en-GB" altLang="en-US" sz="2000" i="1"/>
              <a:t>her</a:t>
            </a:r>
            <a:r>
              <a:rPr lang="en-GB" altLang="en-US" sz="2000"/>
              <a:t> thoughts and my </a:t>
            </a:r>
            <a:r>
              <a:rPr lang="en-GB" altLang="en-US" sz="2000" i="1"/>
              <a:t>Suzy</a:t>
            </a:r>
            <a:r>
              <a:rPr lang="en-GB" altLang="en-US" sz="2000"/>
              <a:t> thoughts will involve different concepts, because of the different origins, and so I must have two files, which looks like double counting.  </a:t>
            </a:r>
          </a:p>
          <a:p>
            <a:pPr marL="0" indent="0">
              <a:spcBef>
                <a:spcPct val="0"/>
              </a:spcBef>
              <a:buFontTx/>
              <a:buNone/>
            </a:pPr>
            <a:r>
              <a:rPr lang="en-GB" altLang="en-US" sz="2000"/>
              <a:t> </a:t>
            </a:r>
          </a:p>
          <a:p>
            <a:pPr marL="0" indent="0">
              <a:spcBef>
                <a:spcPct val="0"/>
              </a:spcBef>
              <a:buFontTx/>
              <a:buNone/>
            </a:pPr>
            <a:r>
              <a:rPr lang="en-GB" altLang="en-US" sz="2000"/>
              <a:t>Multiple names.  I have both the concepts HUND and DOG; I know many nicknames for someone. Sainsbury and Tye require different files. Over-counting again.</a:t>
            </a:r>
          </a:p>
          <a:p>
            <a:pPr marL="0" indent="0">
              <a:spcBef>
                <a:spcPct val="0"/>
              </a:spcBef>
              <a:buFontTx/>
              <a:buNone/>
            </a:pPr>
            <a:r>
              <a:rPr lang="en-GB" altLang="en-US" sz="2000"/>
              <a:t> </a:t>
            </a:r>
          </a:p>
          <a:p>
            <a:pPr marL="0" indent="0">
              <a:spcBef>
                <a:spcPct val="0"/>
              </a:spcBef>
              <a:buFontTx/>
              <a:buNone/>
            </a:pPr>
            <a:r>
              <a:rPr lang="en-GB" altLang="en-US" sz="2000"/>
              <a:t>With Paderweski they go the other way, giving people one file (same origin) where they in fact have two.</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2">
            <a:extLst>
              <a:ext uri="{FF2B5EF4-FFF2-40B4-BE49-F238E27FC236}">
                <a16:creationId xmlns:a16="http://schemas.microsoft.com/office/drawing/2014/main" id="{DC71475E-D5DC-50E0-55F3-C620CF464158}"/>
              </a:ext>
            </a:extLst>
          </p:cNvPr>
          <p:cNvSpPr>
            <a:spLocks noGrp="1" noChangeArrowheads="1"/>
          </p:cNvSpPr>
          <p:nvPr>
            <p:ph type="title"/>
          </p:nvPr>
        </p:nvSpPr>
        <p:spPr/>
        <p:txBody>
          <a:bodyPr/>
          <a:lstStyle/>
          <a:p>
            <a:pPr eaLnBrk="1" hangingPunct="1"/>
            <a:r>
              <a:rPr lang="en-US" altLang="en-US" sz="4000" b="1">
                <a:solidFill>
                  <a:srgbClr val="C00000"/>
                </a:solidFill>
              </a:rPr>
              <a:t>Non-Referential Ways of Typing Thoughts</a:t>
            </a:r>
            <a:endParaRPr lang="en-US" altLang="en-US" sz="4000" b="1" u="sng">
              <a:solidFill>
                <a:srgbClr val="C00000"/>
              </a:solidFill>
            </a:endParaRPr>
          </a:p>
        </p:txBody>
      </p:sp>
      <p:sp>
        <p:nvSpPr>
          <p:cNvPr id="25602" name="Rectangle 3">
            <a:extLst>
              <a:ext uri="{FF2B5EF4-FFF2-40B4-BE49-F238E27FC236}">
                <a16:creationId xmlns:a16="http://schemas.microsoft.com/office/drawing/2014/main" id="{8DBCD8AA-7DCE-B671-F905-A0C558C393BE}"/>
              </a:ext>
            </a:extLst>
          </p:cNvPr>
          <p:cNvSpPr>
            <a:spLocks noGrp="1" noChangeArrowheads="1"/>
          </p:cNvSpPr>
          <p:nvPr>
            <p:ph type="body" idx="1"/>
          </p:nvPr>
        </p:nvSpPr>
        <p:spPr>
          <a:xfrm>
            <a:off x="1066800" y="1752600"/>
            <a:ext cx="7010400" cy="4373563"/>
          </a:xfrm>
        </p:spPr>
        <p:txBody>
          <a:bodyPr/>
          <a:lstStyle/>
          <a:p>
            <a:pPr marL="0" indent="0">
              <a:buFontTx/>
              <a:buNone/>
            </a:pPr>
            <a:r>
              <a:rPr lang="en-GB" altLang="en-US" sz="2000" i="1"/>
              <a:t>Recanati</a:t>
            </a:r>
            <a:r>
              <a:rPr lang="en-GB" altLang="en-US" sz="2000"/>
              <a:t> also arguably has too many files. </a:t>
            </a:r>
          </a:p>
          <a:p>
            <a:pPr marL="0" indent="0">
              <a:buFontTx/>
              <a:buNone/>
            </a:pPr>
            <a:r>
              <a:rPr lang="en-GB" altLang="en-US" sz="2000"/>
              <a:t> </a:t>
            </a:r>
          </a:p>
          <a:p>
            <a:pPr marL="0" indent="0">
              <a:buFontTx/>
              <a:buNone/>
            </a:pPr>
            <a:r>
              <a:rPr lang="en-GB" altLang="en-US" sz="2000"/>
              <a:t>Demonstrative files, memory files, recognitional files. Information needs to be constantly transferred between such files. But why not just have one </a:t>
            </a:r>
            <a:r>
              <a:rPr lang="en-GB" altLang="en-US" sz="2000" i="1"/>
              <a:t>namelike</a:t>
            </a:r>
            <a:r>
              <a:rPr lang="en-GB" altLang="en-US" sz="2000"/>
              <a:t> file which is deployed on all the relevant occasions? (The fact we use demonstrative words to express our thoughts doesn’t mean the thoughts themselves are demonstrative.)</a:t>
            </a:r>
          </a:p>
          <a:p>
            <a:pPr marL="0" indent="0">
              <a:buFontTx/>
              <a:buNone/>
            </a:pPr>
            <a:r>
              <a:rPr lang="en-GB" altLang="en-US" sz="2000"/>
              <a:t> </a:t>
            </a:r>
          </a:p>
          <a:p>
            <a:pPr marL="0" indent="0">
              <a:buFontTx/>
              <a:buNone/>
            </a:pPr>
            <a:r>
              <a:rPr lang="en-GB" altLang="en-US" sz="2000"/>
              <a:t>But don’t we need more fine-grained concepts to understand </a:t>
            </a:r>
            <a:r>
              <a:rPr lang="en-GB" altLang="en-US" sz="2000" i="1"/>
              <a:t>psychological generalizing</a:t>
            </a:r>
            <a:r>
              <a:rPr lang="en-GB" altLang="en-US" sz="2000"/>
              <a:t>, </a:t>
            </a:r>
            <a:r>
              <a:rPr lang="en-GB" altLang="en-US" sz="2000" i="1"/>
              <a:t>belief attribution</a:t>
            </a:r>
            <a:r>
              <a:rPr lang="en-GB" altLang="en-US" sz="2000"/>
              <a:t>, and </a:t>
            </a:r>
            <a:r>
              <a:rPr lang="en-GB" altLang="en-US" sz="2000" i="1"/>
              <a:t>communication</a:t>
            </a:r>
            <a:r>
              <a:rPr lang="en-GB" altLang="en-US" sz="2000"/>
              <a:t>? Let me take these in turn.</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a:extLst>
              <a:ext uri="{FF2B5EF4-FFF2-40B4-BE49-F238E27FC236}">
                <a16:creationId xmlns:a16="http://schemas.microsoft.com/office/drawing/2014/main" id="{9F462177-5492-D7A7-3258-2557052FE38C}"/>
              </a:ext>
            </a:extLst>
          </p:cNvPr>
          <p:cNvSpPr>
            <a:spLocks noGrp="1" noChangeArrowheads="1"/>
          </p:cNvSpPr>
          <p:nvPr>
            <p:ph type="title"/>
          </p:nvPr>
        </p:nvSpPr>
        <p:spPr/>
        <p:txBody>
          <a:bodyPr/>
          <a:lstStyle/>
          <a:p>
            <a:pPr eaLnBrk="1" hangingPunct="1"/>
            <a:r>
              <a:rPr lang="en-US" altLang="en-US" sz="4000" b="1">
                <a:solidFill>
                  <a:srgbClr val="C00000"/>
                </a:solidFill>
              </a:rPr>
              <a:t>Psychological Generalizing</a:t>
            </a:r>
            <a:endParaRPr lang="en-US" altLang="en-US" sz="4000" b="1" u="sng">
              <a:solidFill>
                <a:srgbClr val="C00000"/>
              </a:solidFill>
            </a:endParaRPr>
          </a:p>
        </p:txBody>
      </p:sp>
      <p:sp>
        <p:nvSpPr>
          <p:cNvPr id="26626" name="Rectangle 3">
            <a:extLst>
              <a:ext uri="{FF2B5EF4-FFF2-40B4-BE49-F238E27FC236}">
                <a16:creationId xmlns:a16="http://schemas.microsoft.com/office/drawing/2014/main" id="{FBE2ED70-C9BF-AFF6-C24C-DB0066A334F4}"/>
              </a:ext>
            </a:extLst>
          </p:cNvPr>
          <p:cNvSpPr>
            <a:spLocks noGrp="1" noChangeArrowheads="1"/>
          </p:cNvSpPr>
          <p:nvPr>
            <p:ph type="body" idx="1"/>
          </p:nvPr>
        </p:nvSpPr>
        <p:spPr>
          <a:xfrm>
            <a:off x="1143000" y="1600200"/>
            <a:ext cx="6858000" cy="4525963"/>
          </a:xfrm>
        </p:spPr>
        <p:txBody>
          <a:bodyPr/>
          <a:lstStyle/>
          <a:p>
            <a:pPr marL="0" indent="0">
              <a:buFontTx/>
              <a:buNone/>
            </a:pPr>
            <a:r>
              <a:rPr lang="en-GB" altLang="en-US" sz="2000"/>
              <a:t>It is tempting to argue that people who think about a common referent ‘in different ways’ will think and act differently with respect to it—and that therefore we must type their files as conceptually different, in order to put them into the right categories for generalizing about their thoughts and behaviour. </a:t>
            </a:r>
          </a:p>
          <a:p>
            <a:pPr marL="0" indent="0">
              <a:buFontTx/>
              <a:buNone/>
            </a:pPr>
            <a:r>
              <a:rPr lang="en-GB" altLang="en-US" sz="2000"/>
              <a:t> </a:t>
            </a:r>
          </a:p>
          <a:p>
            <a:pPr marL="0" indent="0">
              <a:buFontTx/>
              <a:buNone/>
            </a:pPr>
            <a:r>
              <a:rPr lang="en-GB" altLang="en-US" sz="2000"/>
              <a:t>However, note that different ‘ways of thinking’ will normally involve people having different sets of </a:t>
            </a:r>
            <a:r>
              <a:rPr lang="en-GB" altLang="en-US" sz="2000" i="1"/>
              <a:t>beliefs</a:t>
            </a:r>
            <a:r>
              <a:rPr lang="en-GB" altLang="en-US" sz="2000"/>
              <a:t> involving their respective files, and that we can standardly use these belief differences to explain their differing thoughts and behaviour, </a:t>
            </a:r>
            <a:r>
              <a:rPr lang="en-GB" altLang="en-US" sz="2000" i="1"/>
              <a:t>even if</a:t>
            </a:r>
            <a:r>
              <a:rPr lang="en-GB" altLang="en-US" sz="2000"/>
              <a:t> we classify their files as instances of the same concepts.</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2">
            <a:extLst>
              <a:ext uri="{FF2B5EF4-FFF2-40B4-BE49-F238E27FC236}">
                <a16:creationId xmlns:a16="http://schemas.microsoft.com/office/drawing/2014/main" id="{35EF51C3-D97A-1E8A-FB75-7E539FF8E4AB}"/>
              </a:ext>
            </a:extLst>
          </p:cNvPr>
          <p:cNvSpPr>
            <a:spLocks noGrp="1" noChangeArrowheads="1"/>
          </p:cNvSpPr>
          <p:nvPr>
            <p:ph type="title"/>
          </p:nvPr>
        </p:nvSpPr>
        <p:spPr/>
        <p:txBody>
          <a:bodyPr/>
          <a:lstStyle/>
          <a:p>
            <a:pPr eaLnBrk="1" hangingPunct="1"/>
            <a:r>
              <a:rPr lang="en-US" altLang="en-US" sz="4000" b="1">
                <a:solidFill>
                  <a:srgbClr val="C00000"/>
                </a:solidFill>
              </a:rPr>
              <a:t>Psychological Generalizing</a:t>
            </a:r>
            <a:endParaRPr lang="en-US" altLang="en-US" sz="4000" b="1" u="sng">
              <a:solidFill>
                <a:srgbClr val="C00000"/>
              </a:solidFill>
            </a:endParaRPr>
          </a:p>
        </p:txBody>
      </p:sp>
      <p:sp>
        <p:nvSpPr>
          <p:cNvPr id="27650" name="Rectangle 3">
            <a:extLst>
              <a:ext uri="{FF2B5EF4-FFF2-40B4-BE49-F238E27FC236}">
                <a16:creationId xmlns:a16="http://schemas.microsoft.com/office/drawing/2014/main" id="{B6B01B75-7746-E658-BC60-41A279F277E2}"/>
              </a:ext>
            </a:extLst>
          </p:cNvPr>
          <p:cNvSpPr>
            <a:spLocks noGrp="1" noChangeArrowheads="1"/>
          </p:cNvSpPr>
          <p:nvPr>
            <p:ph type="body" idx="1"/>
          </p:nvPr>
        </p:nvSpPr>
        <p:spPr>
          <a:xfrm>
            <a:off x="1143000" y="1600200"/>
            <a:ext cx="6858000" cy="4525963"/>
          </a:xfrm>
        </p:spPr>
        <p:txBody>
          <a:bodyPr/>
          <a:lstStyle/>
          <a:p>
            <a:pPr marL="0" indent="0">
              <a:buFontTx/>
              <a:buNone/>
            </a:pPr>
            <a:r>
              <a:rPr lang="en-GB" altLang="en-US" sz="2400"/>
              <a:t>In any case, it’s not clear how far psychological generalizing appeals to (interpersonal) semantics at all, as opposed to (intrapersonal) syntax. </a:t>
            </a:r>
          </a:p>
          <a:p>
            <a:pPr marL="0" indent="0">
              <a:buFontTx/>
              <a:buNone/>
            </a:pPr>
            <a:r>
              <a:rPr lang="en-GB" altLang="en-US" sz="2400"/>
              <a:t>Many ‘logical’ psychological theories simply generalize over syntactic mental files, or words in the language of thought, without worrying about semantics. </a:t>
            </a:r>
          </a:p>
          <a:p>
            <a:pPr marL="0" indent="0">
              <a:buFontTx/>
              <a:buNone/>
            </a:pPr>
            <a:r>
              <a:rPr lang="en-GB" altLang="en-US" sz="2400"/>
              <a:t>(For example, (x)(a)(b)(F)(If x believes Fa and believes a = b, x will believe Fb; again (x)(r)(a)(If x wants r, and believes action a is casually necessary for r, x will do a).)</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2">
            <a:extLst>
              <a:ext uri="{FF2B5EF4-FFF2-40B4-BE49-F238E27FC236}">
                <a16:creationId xmlns:a16="http://schemas.microsoft.com/office/drawing/2014/main" id="{85AAFCE6-E7A0-21A7-C726-C8C62FC3C035}"/>
              </a:ext>
            </a:extLst>
          </p:cNvPr>
          <p:cNvSpPr>
            <a:spLocks noGrp="1" noChangeArrowheads="1"/>
          </p:cNvSpPr>
          <p:nvPr>
            <p:ph type="title"/>
          </p:nvPr>
        </p:nvSpPr>
        <p:spPr/>
        <p:txBody>
          <a:bodyPr/>
          <a:lstStyle/>
          <a:p>
            <a:pPr eaLnBrk="1" hangingPunct="1"/>
            <a:r>
              <a:rPr lang="en-US" altLang="en-US" sz="4000" b="1">
                <a:solidFill>
                  <a:srgbClr val="C00000"/>
                </a:solidFill>
              </a:rPr>
              <a:t>Psychological Generalizing</a:t>
            </a:r>
            <a:endParaRPr lang="en-US" altLang="en-US" sz="4000" b="1" u="sng">
              <a:solidFill>
                <a:srgbClr val="C00000"/>
              </a:solidFill>
            </a:endParaRPr>
          </a:p>
        </p:txBody>
      </p:sp>
      <p:sp>
        <p:nvSpPr>
          <p:cNvPr id="28674" name="Rectangle 3">
            <a:extLst>
              <a:ext uri="{FF2B5EF4-FFF2-40B4-BE49-F238E27FC236}">
                <a16:creationId xmlns:a16="http://schemas.microsoft.com/office/drawing/2014/main" id="{8EBA186C-3A4A-EDC5-04AC-EF43BFA6B93D}"/>
              </a:ext>
            </a:extLst>
          </p:cNvPr>
          <p:cNvSpPr>
            <a:spLocks noGrp="1" noChangeArrowheads="1"/>
          </p:cNvSpPr>
          <p:nvPr>
            <p:ph type="body" idx="1"/>
          </p:nvPr>
        </p:nvSpPr>
        <p:spPr>
          <a:xfrm>
            <a:off x="1143000" y="1600200"/>
            <a:ext cx="6858000" cy="4525963"/>
          </a:xfrm>
        </p:spPr>
        <p:txBody>
          <a:bodyPr/>
          <a:lstStyle/>
          <a:p>
            <a:pPr marL="0" indent="0">
              <a:buFontTx/>
              <a:buNone/>
            </a:pPr>
            <a:r>
              <a:rPr lang="en-GB" altLang="en-US" sz="2000"/>
              <a:t>Still, there are some ‘content-sensitive’ psychological generalizations too. Roughly, these are those generalizations that track the distal results of people’s behaviour, under the general principle that people who desire </a:t>
            </a:r>
            <a:r>
              <a:rPr lang="en-GB" altLang="en-US" sz="2000" i="1"/>
              <a:t>such-and-such</a:t>
            </a:r>
            <a:r>
              <a:rPr lang="en-GB" altLang="en-US" sz="2000"/>
              <a:t> (and are guided by </a:t>
            </a:r>
            <a:r>
              <a:rPr lang="en-GB" altLang="en-US" sz="2000" i="1"/>
              <a:t>true</a:t>
            </a:r>
            <a:r>
              <a:rPr lang="en-GB" altLang="en-US" sz="2000"/>
              <a:t> beliefs) will get </a:t>
            </a:r>
            <a:r>
              <a:rPr lang="en-GB" altLang="en-US" sz="2000" i="1"/>
              <a:t>such-and-such</a:t>
            </a:r>
            <a:r>
              <a:rPr lang="en-GB" altLang="en-US" sz="2000"/>
              <a:t>. </a:t>
            </a:r>
          </a:p>
          <a:p>
            <a:pPr marL="0" indent="0">
              <a:buFontTx/>
              <a:buNone/>
            </a:pPr>
            <a:r>
              <a:rPr lang="en-GB" altLang="en-US" sz="2000"/>
              <a:t>But such generalizing would seem to do just fine with typing files by reference. People who want </a:t>
            </a:r>
            <a:r>
              <a:rPr lang="en-GB" altLang="en-US" sz="2000" i="1"/>
              <a:t>water</a:t>
            </a:r>
            <a:r>
              <a:rPr lang="en-GB" altLang="en-US" sz="2000"/>
              <a:t> will tend to get </a:t>
            </a:r>
            <a:r>
              <a:rPr lang="en-GB" altLang="en-US" sz="2000" i="1"/>
              <a:t>water</a:t>
            </a:r>
            <a:r>
              <a:rPr lang="en-GB" altLang="en-US" sz="2000"/>
              <a:t> (if they act on true beliefs), however they think about water. </a:t>
            </a:r>
          </a:p>
          <a:p>
            <a:pPr marL="0" indent="0">
              <a:buFontTx/>
              <a:buNone/>
            </a:pPr>
            <a:r>
              <a:rPr lang="en-GB" altLang="en-US" sz="2000"/>
              <a:t>(And if they do draw different inferences and adopt different means because they think about water ‘in different ways’, we can explain this by their differing beliefs about water, as above.)</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2">
            <a:extLst>
              <a:ext uri="{FF2B5EF4-FFF2-40B4-BE49-F238E27FC236}">
                <a16:creationId xmlns:a16="http://schemas.microsoft.com/office/drawing/2014/main" id="{FDBCEC14-F6D3-A228-333F-C21A663F7F59}"/>
              </a:ext>
            </a:extLst>
          </p:cNvPr>
          <p:cNvSpPr>
            <a:spLocks noGrp="1" noChangeArrowheads="1"/>
          </p:cNvSpPr>
          <p:nvPr>
            <p:ph type="title"/>
          </p:nvPr>
        </p:nvSpPr>
        <p:spPr/>
        <p:txBody>
          <a:bodyPr/>
          <a:lstStyle/>
          <a:p>
            <a:pPr eaLnBrk="1" hangingPunct="1"/>
            <a:r>
              <a:rPr lang="en-US" altLang="en-US" sz="4800" b="1">
                <a:solidFill>
                  <a:srgbClr val="C00000"/>
                </a:solidFill>
              </a:rPr>
              <a:t>Belief Attribution</a:t>
            </a:r>
          </a:p>
        </p:txBody>
      </p:sp>
      <p:sp>
        <p:nvSpPr>
          <p:cNvPr id="29698" name="Rectangle 3">
            <a:extLst>
              <a:ext uri="{FF2B5EF4-FFF2-40B4-BE49-F238E27FC236}">
                <a16:creationId xmlns:a16="http://schemas.microsoft.com/office/drawing/2014/main" id="{C6E548FD-5C53-9778-1FE3-AFB4960280C8}"/>
              </a:ext>
            </a:extLst>
          </p:cNvPr>
          <p:cNvSpPr>
            <a:spLocks noGrp="1" noChangeArrowheads="1"/>
          </p:cNvSpPr>
          <p:nvPr>
            <p:ph type="body" idx="1"/>
          </p:nvPr>
        </p:nvSpPr>
        <p:spPr>
          <a:xfrm>
            <a:off x="1143000" y="1600200"/>
            <a:ext cx="6858000" cy="4525963"/>
          </a:xfrm>
        </p:spPr>
        <p:txBody>
          <a:bodyPr/>
          <a:lstStyle/>
          <a:p>
            <a:pPr marL="0" indent="0">
              <a:buFontTx/>
              <a:buNone/>
            </a:pPr>
            <a:r>
              <a:rPr lang="en-GB" altLang="en-US" sz="2000"/>
              <a:t>Well, this is hard for everybody. </a:t>
            </a:r>
          </a:p>
          <a:p>
            <a:pPr marL="0" indent="0">
              <a:buFontTx/>
              <a:buNone/>
            </a:pPr>
            <a:r>
              <a:rPr lang="en-GB" altLang="en-US" sz="2000"/>
              <a:t>I take it that belief attributions convey inter alia the referential Russellian contents of thoughts (in line with quantifying in and limited co-referential substitution).</a:t>
            </a:r>
          </a:p>
          <a:p>
            <a:pPr marL="0" indent="0">
              <a:buFontTx/>
              <a:buNone/>
            </a:pPr>
            <a:r>
              <a:rPr lang="en-GB" altLang="en-US" sz="2000"/>
              <a:t>But I assume that they also convey something about the structure of the individual believer’s files. (‘He believes that Ortcutt is a spy, but not that the man in the brown hat is a spy’.)  </a:t>
            </a:r>
          </a:p>
          <a:p>
            <a:pPr marL="0" indent="0">
              <a:buFontTx/>
              <a:buNone/>
            </a:pPr>
            <a:r>
              <a:rPr lang="en-GB" altLang="en-US" sz="2000"/>
              <a:t>The question is whether such indications of an individual’s structures of files are informed by some systematic fine-grained inter-individual typing of files (as opposed to being done pragmatically and contextually, on a case-to-case basis).</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2">
            <a:extLst>
              <a:ext uri="{FF2B5EF4-FFF2-40B4-BE49-F238E27FC236}">
                <a16:creationId xmlns:a16="http://schemas.microsoft.com/office/drawing/2014/main" id="{4851D18D-3B2F-47A5-164A-96AB7FFE247B}"/>
              </a:ext>
            </a:extLst>
          </p:cNvPr>
          <p:cNvSpPr>
            <a:spLocks noGrp="1" noChangeArrowheads="1"/>
          </p:cNvSpPr>
          <p:nvPr>
            <p:ph type="title"/>
          </p:nvPr>
        </p:nvSpPr>
        <p:spPr/>
        <p:txBody>
          <a:bodyPr/>
          <a:lstStyle/>
          <a:p>
            <a:pPr eaLnBrk="1" hangingPunct="1"/>
            <a:r>
              <a:rPr lang="en-US" altLang="en-US" sz="4800" b="1">
                <a:solidFill>
                  <a:srgbClr val="C00000"/>
                </a:solidFill>
              </a:rPr>
              <a:t>Belief Attribution</a:t>
            </a:r>
          </a:p>
        </p:txBody>
      </p:sp>
      <p:sp>
        <p:nvSpPr>
          <p:cNvPr id="30722" name="Rectangle 3">
            <a:extLst>
              <a:ext uri="{FF2B5EF4-FFF2-40B4-BE49-F238E27FC236}">
                <a16:creationId xmlns:a16="http://schemas.microsoft.com/office/drawing/2014/main" id="{36565A05-D63B-BB18-FFD0-C2CF4CAAB87B}"/>
              </a:ext>
            </a:extLst>
          </p:cNvPr>
          <p:cNvSpPr>
            <a:spLocks noGrp="1" noChangeArrowheads="1"/>
          </p:cNvSpPr>
          <p:nvPr>
            <p:ph type="body" idx="1"/>
          </p:nvPr>
        </p:nvSpPr>
        <p:spPr>
          <a:xfrm>
            <a:off x="1143000" y="1600200"/>
            <a:ext cx="6858000" cy="4525963"/>
          </a:xfrm>
        </p:spPr>
        <p:txBody>
          <a:bodyPr/>
          <a:lstStyle/>
          <a:p>
            <a:pPr marL="0" indent="0">
              <a:buFontTx/>
              <a:buNone/>
            </a:pPr>
            <a:r>
              <a:rPr lang="en-GB" altLang="en-US" sz="2200"/>
              <a:t>I’m inclined to the latter view. </a:t>
            </a:r>
            <a:r>
              <a:rPr lang="en-GB" altLang="en-US" sz="2200" i="1"/>
              <a:t>Superman-Clark Kent </a:t>
            </a:r>
            <a:r>
              <a:rPr lang="en-GB" altLang="en-US" sz="2200"/>
              <a:t>etc are special cases. They arise when there is widespread ignorance of identity </a:t>
            </a:r>
            <a:r>
              <a:rPr lang="en-GB" altLang="en-US" sz="2200" i="1"/>
              <a:t>because</a:t>
            </a:r>
            <a:r>
              <a:rPr lang="en-GB" altLang="en-US" sz="2200"/>
              <a:t> the entity in question systematically appears in two different guises and there are two terms associated with each of the guises. </a:t>
            </a:r>
          </a:p>
          <a:p>
            <a:pPr marL="0" indent="0">
              <a:buFontTx/>
              <a:buNone/>
            </a:pPr>
            <a:r>
              <a:rPr lang="en-GB" altLang="en-US" sz="2200"/>
              <a:t>Then we do conventionally use those terms in belief contexts to indicate a way of co-classifying vehicles that cuts finer than reference. </a:t>
            </a:r>
          </a:p>
          <a:p>
            <a:pPr marL="0" indent="0">
              <a:buFontTx/>
              <a:buNone/>
            </a:pPr>
            <a:r>
              <a:rPr lang="en-GB" altLang="en-US" sz="2200"/>
              <a:t>But we shouldn’t let the tail of these special cases wag the whole dog of our theory of concepts.</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2">
            <a:extLst>
              <a:ext uri="{FF2B5EF4-FFF2-40B4-BE49-F238E27FC236}">
                <a16:creationId xmlns:a16="http://schemas.microsoft.com/office/drawing/2014/main" id="{0B69D8C2-6E27-6CA3-E480-DA603DD06A26}"/>
              </a:ext>
            </a:extLst>
          </p:cNvPr>
          <p:cNvSpPr>
            <a:spLocks noGrp="1" noChangeArrowheads="1"/>
          </p:cNvSpPr>
          <p:nvPr>
            <p:ph type="title"/>
          </p:nvPr>
        </p:nvSpPr>
        <p:spPr/>
        <p:txBody>
          <a:bodyPr/>
          <a:lstStyle/>
          <a:p>
            <a:pPr eaLnBrk="1" hangingPunct="1"/>
            <a:r>
              <a:rPr lang="en-US" altLang="en-US" sz="4800" b="1">
                <a:solidFill>
                  <a:srgbClr val="C00000"/>
                </a:solidFill>
              </a:rPr>
              <a:t>Belief Attribution</a:t>
            </a:r>
          </a:p>
        </p:txBody>
      </p:sp>
      <p:sp>
        <p:nvSpPr>
          <p:cNvPr id="31746" name="Rectangle 3">
            <a:extLst>
              <a:ext uri="{FF2B5EF4-FFF2-40B4-BE49-F238E27FC236}">
                <a16:creationId xmlns:a16="http://schemas.microsoft.com/office/drawing/2014/main" id="{8437DCFD-FC0B-B220-7F9A-6D0D4585A21E}"/>
              </a:ext>
            </a:extLst>
          </p:cNvPr>
          <p:cNvSpPr>
            <a:spLocks noGrp="1" noChangeArrowheads="1"/>
          </p:cNvSpPr>
          <p:nvPr>
            <p:ph type="body" idx="1"/>
          </p:nvPr>
        </p:nvSpPr>
        <p:spPr>
          <a:xfrm>
            <a:off x="1143000" y="1600200"/>
            <a:ext cx="6858000" cy="4525963"/>
          </a:xfrm>
        </p:spPr>
        <p:txBody>
          <a:bodyPr/>
          <a:lstStyle/>
          <a:p>
            <a:pPr marL="0" indent="0">
              <a:buFontTx/>
              <a:buNone/>
            </a:pPr>
            <a:r>
              <a:rPr lang="en-GB" altLang="en-US" sz="2000"/>
              <a:t>A further point. An awful lot (nearly all?) human files are opened as the result of acquaintance with public words. This means that many intra-individual Frege cases arise as a result of individuals not realizing that two pubic words co-refer. (Common ignorance of identity because the entity appears in two different </a:t>
            </a:r>
            <a:r>
              <a:rPr lang="en-GB" altLang="en-US" sz="2000" i="1"/>
              <a:t>verbal</a:t>
            </a:r>
            <a:r>
              <a:rPr lang="en-GB" altLang="en-US" sz="2000"/>
              <a:t> guises . . .) </a:t>
            </a:r>
          </a:p>
          <a:p>
            <a:pPr marL="0" indent="0">
              <a:buFontTx/>
              <a:buNone/>
            </a:pPr>
            <a:r>
              <a:rPr lang="en-GB" altLang="en-US" sz="2000"/>
              <a:t>And so in such cases we can always keep track of their duplicated files by attributing beliefs using the word associated with their file. (‘He believes that Bernie Schwartz was born in Brooklyn, but not Tony Curtis.’) Incidentally, note how happily this point explains the hyperintensional cases that are problematic for Fregeans. (‘He believes that gorse grows in Yorkshire, but not furze.’) </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2">
            <a:extLst>
              <a:ext uri="{FF2B5EF4-FFF2-40B4-BE49-F238E27FC236}">
                <a16:creationId xmlns:a16="http://schemas.microsoft.com/office/drawing/2014/main" id="{E474C2DA-D940-453A-CB86-2FB9F89BC33E}"/>
              </a:ext>
            </a:extLst>
          </p:cNvPr>
          <p:cNvSpPr>
            <a:spLocks noGrp="1" noChangeArrowheads="1"/>
          </p:cNvSpPr>
          <p:nvPr>
            <p:ph type="title"/>
          </p:nvPr>
        </p:nvSpPr>
        <p:spPr/>
        <p:txBody>
          <a:bodyPr/>
          <a:lstStyle/>
          <a:p>
            <a:pPr eaLnBrk="1" hangingPunct="1"/>
            <a:r>
              <a:rPr lang="en-US" altLang="en-US" sz="4800" b="1">
                <a:solidFill>
                  <a:srgbClr val="C00000"/>
                </a:solidFill>
              </a:rPr>
              <a:t>Belief Attribution</a:t>
            </a:r>
          </a:p>
        </p:txBody>
      </p:sp>
      <p:sp>
        <p:nvSpPr>
          <p:cNvPr id="32770" name="Rectangle 3">
            <a:extLst>
              <a:ext uri="{FF2B5EF4-FFF2-40B4-BE49-F238E27FC236}">
                <a16:creationId xmlns:a16="http://schemas.microsoft.com/office/drawing/2014/main" id="{2EB981B6-2567-16CC-E728-C3C4F166F6FC}"/>
              </a:ext>
            </a:extLst>
          </p:cNvPr>
          <p:cNvSpPr>
            <a:spLocks noGrp="1" noChangeArrowheads="1"/>
          </p:cNvSpPr>
          <p:nvPr>
            <p:ph type="body" idx="1"/>
          </p:nvPr>
        </p:nvSpPr>
        <p:spPr>
          <a:xfrm>
            <a:off x="1143000" y="1417638"/>
            <a:ext cx="6858000" cy="4708525"/>
          </a:xfrm>
        </p:spPr>
        <p:txBody>
          <a:bodyPr/>
          <a:lstStyle/>
          <a:p>
            <a:pPr marL="0" indent="0">
              <a:buFontTx/>
              <a:buNone/>
            </a:pPr>
            <a:r>
              <a:rPr lang="en-GB" altLang="en-US" sz="1800" dirty="0"/>
              <a:t>[Quickly, what about empty thoughts: X thinks that </a:t>
            </a:r>
            <a:r>
              <a:rPr lang="en-GB" altLang="en-US" sz="1800" i="1" dirty="0"/>
              <a:t>King Arthur ruled the Round Table</a:t>
            </a:r>
            <a:r>
              <a:rPr lang="en-GB" altLang="en-US" sz="1800" dirty="0"/>
              <a:t> (when there wasn’t any King Arthur)?</a:t>
            </a:r>
          </a:p>
          <a:p>
            <a:pPr marL="0" indent="0">
              <a:buFontTx/>
              <a:buNone/>
            </a:pPr>
            <a:r>
              <a:rPr lang="en-GB" altLang="en-US" sz="1800" dirty="0"/>
              <a:t>How does that fit with the idea that attributions convey Russellian content? Isn’t this going to stop any </a:t>
            </a:r>
            <a:r>
              <a:rPr lang="en-GB" altLang="en-US" sz="1800"/>
              <a:t>such attribution coming out true?</a:t>
            </a:r>
            <a:endParaRPr lang="en-GB" altLang="en-US" sz="1800" dirty="0"/>
          </a:p>
          <a:p>
            <a:pPr marL="0" indent="0">
              <a:buFontTx/>
              <a:buNone/>
            </a:pPr>
            <a:r>
              <a:rPr lang="en-GB" altLang="en-US" sz="1800" dirty="0"/>
              <a:t>Three options:</a:t>
            </a:r>
          </a:p>
          <a:p>
            <a:pPr marL="0" indent="0">
              <a:buFontTx/>
              <a:buNone/>
            </a:pPr>
            <a:r>
              <a:rPr lang="en-GB" altLang="en-US" sz="1800" dirty="0"/>
              <a:t>(a) Bring in intentional objects a la Tim Crane and Graham Priest. (But I’m suspicious of objects whose </a:t>
            </a:r>
            <a:r>
              <a:rPr lang="en-GB" altLang="en-US" sz="1800" i="1" dirty="0"/>
              <a:t>only</a:t>
            </a:r>
            <a:r>
              <a:rPr lang="en-GB" altLang="en-US" sz="1800" dirty="0"/>
              <a:t> role it to make certain plausible assertions come out true.)</a:t>
            </a:r>
          </a:p>
          <a:p>
            <a:pPr marL="0" indent="0">
              <a:buFontTx/>
              <a:buNone/>
            </a:pPr>
            <a:r>
              <a:rPr lang="en-GB" altLang="en-US" sz="1800" dirty="0"/>
              <a:t>(b) Go strongly Fregean, and deny that attributions imply Russellian contents. (But how then do we account for quantifying in, substitutions, etc?)</a:t>
            </a:r>
          </a:p>
          <a:p>
            <a:pPr marL="0" indent="0">
              <a:buFontTx/>
              <a:buNone/>
            </a:pPr>
            <a:r>
              <a:rPr lang="en-GB" altLang="en-US" sz="1800" dirty="0"/>
              <a:t>(c) Say that attributions of empty thoughts are strictly speaking not true, and explain how they convey information (about the individual’s structure of files) even so. This is the line I’m inclined to favour.]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2">
            <a:extLst>
              <a:ext uri="{FF2B5EF4-FFF2-40B4-BE49-F238E27FC236}">
                <a16:creationId xmlns:a16="http://schemas.microsoft.com/office/drawing/2014/main" id="{BFDEE9F4-5045-B8D4-86C2-8203F000A3ED}"/>
              </a:ext>
            </a:extLst>
          </p:cNvPr>
          <p:cNvSpPr>
            <a:spLocks noGrp="1" noChangeArrowheads="1"/>
          </p:cNvSpPr>
          <p:nvPr>
            <p:ph type="title"/>
          </p:nvPr>
        </p:nvSpPr>
        <p:spPr/>
        <p:txBody>
          <a:bodyPr/>
          <a:lstStyle/>
          <a:p>
            <a:pPr eaLnBrk="1" hangingPunct="1"/>
            <a:r>
              <a:rPr lang="en-US" altLang="en-US" sz="4800" b="1">
                <a:solidFill>
                  <a:srgbClr val="C00000"/>
                </a:solidFill>
              </a:rPr>
              <a:t>Introduction</a:t>
            </a:r>
            <a:endParaRPr lang="en-US" altLang="en-US" sz="4800" b="1" u="sng">
              <a:solidFill>
                <a:srgbClr val="C00000"/>
              </a:solidFill>
            </a:endParaRPr>
          </a:p>
        </p:txBody>
      </p:sp>
      <p:sp>
        <p:nvSpPr>
          <p:cNvPr id="15362" name="Rectangle 3">
            <a:extLst>
              <a:ext uri="{FF2B5EF4-FFF2-40B4-BE49-F238E27FC236}">
                <a16:creationId xmlns:a16="http://schemas.microsoft.com/office/drawing/2014/main" id="{C6A3AEED-4E98-6E12-096A-9FF41A02E5AA}"/>
              </a:ext>
            </a:extLst>
          </p:cNvPr>
          <p:cNvSpPr>
            <a:spLocks noGrp="1" noChangeArrowheads="1"/>
          </p:cNvSpPr>
          <p:nvPr>
            <p:ph type="body" idx="1"/>
          </p:nvPr>
        </p:nvSpPr>
        <p:spPr>
          <a:xfrm>
            <a:off x="1219200" y="1828800"/>
            <a:ext cx="6858000" cy="4297363"/>
          </a:xfrm>
        </p:spPr>
        <p:txBody>
          <a:bodyPr/>
          <a:lstStyle/>
          <a:p>
            <a:pPr marL="0" indent="0">
              <a:buFontTx/>
              <a:buNone/>
            </a:pPr>
            <a:r>
              <a:rPr lang="en-GB" altLang="en-US" sz="2400"/>
              <a:t>According to Frege, and nearly all subsequent philosophers, we need to classify concepts not just by </a:t>
            </a:r>
            <a:r>
              <a:rPr lang="en-GB" altLang="en-US" sz="2400" i="1"/>
              <a:t>what</a:t>
            </a:r>
            <a:r>
              <a:rPr lang="en-GB" altLang="en-US" sz="2400"/>
              <a:t> they are about (their </a:t>
            </a:r>
            <a:r>
              <a:rPr lang="en-GB" altLang="en-US" sz="2400" i="1"/>
              <a:t>referents</a:t>
            </a:r>
            <a:r>
              <a:rPr lang="en-GB" altLang="en-US" sz="2400"/>
              <a:t>) but also by </a:t>
            </a:r>
            <a:r>
              <a:rPr lang="en-GB" altLang="en-US" sz="2400" i="1"/>
              <a:t>how</a:t>
            </a:r>
            <a:r>
              <a:rPr lang="en-GB" altLang="en-US" sz="2400"/>
              <a:t> they present those referents (their </a:t>
            </a:r>
            <a:r>
              <a:rPr lang="en-GB" altLang="en-US" sz="2400" i="1"/>
              <a:t>senses</a:t>
            </a:r>
            <a:r>
              <a:rPr lang="en-GB" altLang="en-US" sz="2400"/>
              <a:t>). </a:t>
            </a:r>
          </a:p>
          <a:p>
            <a:pPr marL="0" indent="0">
              <a:buFontTx/>
              <a:buNone/>
            </a:pPr>
            <a:endParaRPr lang="en-GB" altLang="en-US" sz="2400"/>
          </a:p>
          <a:p>
            <a:pPr marL="0" indent="0">
              <a:buFontTx/>
              <a:buNone/>
            </a:pPr>
            <a:r>
              <a:rPr lang="en-GB" altLang="en-US" sz="2400"/>
              <a:t>I shall argue that no general theoretical purpose is served by classifying concepts in terms of senses as well as referents.</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2">
            <a:extLst>
              <a:ext uri="{FF2B5EF4-FFF2-40B4-BE49-F238E27FC236}">
                <a16:creationId xmlns:a16="http://schemas.microsoft.com/office/drawing/2014/main" id="{8C0A9049-9CB6-B787-A49C-EECAEB647BB9}"/>
              </a:ext>
            </a:extLst>
          </p:cNvPr>
          <p:cNvSpPr>
            <a:spLocks noGrp="1" noChangeArrowheads="1"/>
          </p:cNvSpPr>
          <p:nvPr>
            <p:ph type="title"/>
          </p:nvPr>
        </p:nvSpPr>
        <p:spPr>
          <a:xfrm>
            <a:off x="457200" y="274638"/>
            <a:ext cx="8229600" cy="1020762"/>
          </a:xfrm>
        </p:spPr>
        <p:txBody>
          <a:bodyPr/>
          <a:lstStyle/>
          <a:p>
            <a:pPr eaLnBrk="1" hangingPunct="1"/>
            <a:r>
              <a:rPr lang="en-US" altLang="en-US" b="1">
                <a:solidFill>
                  <a:srgbClr val="C00000"/>
                </a:solidFill>
              </a:rPr>
              <a:t>Communication</a:t>
            </a:r>
            <a:endParaRPr lang="en-US" altLang="en-US" b="1" u="sng">
              <a:solidFill>
                <a:srgbClr val="C00000"/>
              </a:solidFill>
            </a:endParaRPr>
          </a:p>
        </p:txBody>
      </p:sp>
      <p:sp>
        <p:nvSpPr>
          <p:cNvPr id="33794" name="Rectangle 3">
            <a:extLst>
              <a:ext uri="{FF2B5EF4-FFF2-40B4-BE49-F238E27FC236}">
                <a16:creationId xmlns:a16="http://schemas.microsoft.com/office/drawing/2014/main" id="{85BAEF62-DEFE-589D-6BB6-85956F23723F}"/>
              </a:ext>
            </a:extLst>
          </p:cNvPr>
          <p:cNvSpPr>
            <a:spLocks noGrp="1" noChangeArrowheads="1"/>
          </p:cNvSpPr>
          <p:nvPr>
            <p:ph type="body" idx="1"/>
          </p:nvPr>
        </p:nvSpPr>
        <p:spPr>
          <a:xfrm>
            <a:off x="1143000" y="1417638"/>
            <a:ext cx="6705600" cy="4708525"/>
          </a:xfrm>
        </p:spPr>
        <p:txBody>
          <a:bodyPr/>
          <a:lstStyle/>
          <a:p>
            <a:pPr marL="0" indent="0">
              <a:buFontTx/>
              <a:buNone/>
            </a:pPr>
            <a:r>
              <a:rPr lang="en-GB" altLang="en-US" sz="1800"/>
              <a:t>Why not just say that A communicates a thought to B just in case B comes to house a thought with the same Russellian content as the one A intended to convey? But there are counter-examples.</a:t>
            </a:r>
          </a:p>
          <a:p>
            <a:pPr marL="0" indent="0">
              <a:buFontTx/>
              <a:buNone/>
            </a:pPr>
            <a:r>
              <a:rPr lang="en-GB" altLang="en-US" sz="1800"/>
              <a:t>One is Loar’s case where X says to Y, on the train, ‘That guy’s a stockbroker’ intending the guy they watched on TV last night and have been talking about on the train, but Y understands him as referring to the guy they are now both looking at across the aisle—who is in fact the same person. Now here the speaker’s thought and the hearer’s thought involve files that are co-referential OK, but it looks like a clear case of miscommunication.</a:t>
            </a:r>
          </a:p>
          <a:p>
            <a:pPr marL="0" indent="0">
              <a:buFontTx/>
              <a:buNone/>
            </a:pPr>
            <a:r>
              <a:rPr lang="en-GB" altLang="en-US" sz="1800"/>
              <a:t>Or, in a community that doesn’t know Sam Clemens = Mark Twain, you say ‘SC is rich’ and I mishear you as saying that ‘MT is rich’ and form the thought that </a:t>
            </a:r>
            <a:r>
              <a:rPr lang="en-GB" altLang="en-US" sz="1800" i="1"/>
              <a:t>MT is rich</a:t>
            </a:r>
            <a:r>
              <a:rPr lang="en-GB" altLang="en-US" sz="1800"/>
              <a:t>. Here again the speaker’s and hearer’s files are co-referential, but it doesn’t look like they have communicated successfully.</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2">
            <a:extLst>
              <a:ext uri="{FF2B5EF4-FFF2-40B4-BE49-F238E27FC236}">
                <a16:creationId xmlns:a16="http://schemas.microsoft.com/office/drawing/2014/main" id="{07D9930F-A7F2-B8FB-CBCA-594DE2AC8FD5}"/>
              </a:ext>
            </a:extLst>
          </p:cNvPr>
          <p:cNvSpPr>
            <a:spLocks noGrp="1" noChangeArrowheads="1"/>
          </p:cNvSpPr>
          <p:nvPr>
            <p:ph type="title"/>
          </p:nvPr>
        </p:nvSpPr>
        <p:spPr>
          <a:xfrm>
            <a:off x="457200" y="274638"/>
            <a:ext cx="8229600" cy="1020762"/>
          </a:xfrm>
        </p:spPr>
        <p:txBody>
          <a:bodyPr/>
          <a:lstStyle/>
          <a:p>
            <a:pPr eaLnBrk="1" hangingPunct="1"/>
            <a:r>
              <a:rPr lang="en-US" altLang="en-US" b="1">
                <a:solidFill>
                  <a:srgbClr val="C00000"/>
                </a:solidFill>
              </a:rPr>
              <a:t>Communication</a:t>
            </a:r>
            <a:endParaRPr lang="en-US" altLang="en-US" b="1" u="sng">
              <a:solidFill>
                <a:srgbClr val="C00000"/>
              </a:solidFill>
            </a:endParaRPr>
          </a:p>
        </p:txBody>
      </p:sp>
      <p:sp>
        <p:nvSpPr>
          <p:cNvPr id="34818" name="Rectangle 3">
            <a:extLst>
              <a:ext uri="{FF2B5EF4-FFF2-40B4-BE49-F238E27FC236}">
                <a16:creationId xmlns:a16="http://schemas.microsoft.com/office/drawing/2014/main" id="{449EAD92-5352-091B-4D1C-485B40940A34}"/>
              </a:ext>
            </a:extLst>
          </p:cNvPr>
          <p:cNvSpPr>
            <a:spLocks noGrp="1" noChangeArrowheads="1"/>
          </p:cNvSpPr>
          <p:nvPr>
            <p:ph type="body" idx="1"/>
          </p:nvPr>
        </p:nvSpPr>
        <p:spPr>
          <a:xfrm>
            <a:off x="1143000" y="1417638"/>
            <a:ext cx="6705600" cy="4708525"/>
          </a:xfrm>
        </p:spPr>
        <p:txBody>
          <a:bodyPr/>
          <a:lstStyle/>
          <a:p>
            <a:pPr marL="0" indent="0">
              <a:buFontTx/>
              <a:buNone/>
            </a:pPr>
            <a:r>
              <a:rPr lang="en-GB" altLang="en-US" sz="2000"/>
              <a:t>Some want to plug this gap by putting more conditions on identity of thoughts. You don’t communicate just because your hearer forms the same referentially typed thought as you have – in addition the hearer has to uses concepts with the same sense, in some sense. (Loar, Heck, Onofri.)</a:t>
            </a:r>
          </a:p>
          <a:p>
            <a:pPr marL="0" indent="0">
              <a:buFontTx/>
              <a:buNone/>
            </a:pPr>
            <a:r>
              <a:rPr lang="en-GB" altLang="en-US" sz="2000"/>
              <a:t> </a:t>
            </a:r>
          </a:p>
          <a:p>
            <a:pPr marL="0" indent="0">
              <a:buFontTx/>
              <a:buNone/>
            </a:pPr>
            <a:r>
              <a:rPr lang="en-GB" altLang="en-US" sz="2000"/>
              <a:t>But there is another way, which avoids the nasty challenge of developing some same sense theory – just put extra conditions on </a:t>
            </a:r>
            <a:r>
              <a:rPr lang="en-GB" altLang="en-US" sz="2000" i="1"/>
              <a:t>communication</a:t>
            </a:r>
            <a:r>
              <a:rPr lang="en-GB" altLang="en-US" sz="2000"/>
              <a:t>, not on </a:t>
            </a:r>
            <a:r>
              <a:rPr lang="en-GB" altLang="en-US" sz="2000" i="1"/>
              <a:t>same thought</a:t>
            </a:r>
            <a:r>
              <a:rPr lang="en-GB" altLang="en-US" sz="2000"/>
              <a:t>. If the Russellian coincidence of speaker and hearer thoughts is an </a:t>
            </a:r>
            <a:r>
              <a:rPr lang="en-GB" altLang="en-US" sz="2000" i="1"/>
              <a:t>accident</a:t>
            </a:r>
            <a:r>
              <a:rPr lang="en-GB" altLang="en-US" sz="2000"/>
              <a:t>, then it’s not communication, but if it isn’t, then it is. (Thanks to Shannon Brick, PhD, GC CUNY.)</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a:extLst>
              <a:ext uri="{FF2B5EF4-FFF2-40B4-BE49-F238E27FC236}">
                <a16:creationId xmlns:a16="http://schemas.microsoft.com/office/drawing/2014/main" id="{4F407AA2-0523-48E4-E8AB-34B3A4138623}"/>
              </a:ext>
            </a:extLst>
          </p:cNvPr>
          <p:cNvSpPr>
            <a:spLocks noGrp="1" noChangeArrowheads="1"/>
          </p:cNvSpPr>
          <p:nvPr>
            <p:ph type="title"/>
          </p:nvPr>
        </p:nvSpPr>
        <p:spPr>
          <a:xfrm>
            <a:off x="381000" y="228600"/>
            <a:ext cx="8229600" cy="1020763"/>
          </a:xfrm>
        </p:spPr>
        <p:txBody>
          <a:bodyPr/>
          <a:lstStyle/>
          <a:p>
            <a:pPr eaLnBrk="1" hangingPunct="1"/>
            <a:r>
              <a:rPr lang="en-US" altLang="en-US" b="1">
                <a:solidFill>
                  <a:srgbClr val="C00000"/>
                </a:solidFill>
              </a:rPr>
              <a:t>Communication</a:t>
            </a:r>
            <a:endParaRPr lang="en-US" altLang="en-US" b="1" u="sng">
              <a:solidFill>
                <a:srgbClr val="C00000"/>
              </a:solidFill>
            </a:endParaRPr>
          </a:p>
        </p:txBody>
      </p:sp>
      <p:sp>
        <p:nvSpPr>
          <p:cNvPr id="35842" name="Rectangle 3">
            <a:extLst>
              <a:ext uri="{FF2B5EF4-FFF2-40B4-BE49-F238E27FC236}">
                <a16:creationId xmlns:a16="http://schemas.microsoft.com/office/drawing/2014/main" id="{E174E1E9-5322-058D-9933-9544314D3160}"/>
              </a:ext>
            </a:extLst>
          </p:cNvPr>
          <p:cNvSpPr>
            <a:spLocks noGrp="1" noChangeArrowheads="1"/>
          </p:cNvSpPr>
          <p:nvPr>
            <p:ph type="body" idx="1"/>
          </p:nvPr>
        </p:nvSpPr>
        <p:spPr>
          <a:xfrm>
            <a:off x="1143000" y="1249363"/>
            <a:ext cx="6705600" cy="4876800"/>
          </a:xfrm>
        </p:spPr>
        <p:txBody>
          <a:bodyPr/>
          <a:lstStyle/>
          <a:p>
            <a:pPr marL="0" indent="0">
              <a:buFontTx/>
              <a:buNone/>
            </a:pPr>
            <a:r>
              <a:rPr lang="en-GB" altLang="en-US" sz="2000"/>
              <a:t>When a speaker tries to convey a thought about an object to a hearer, they use a certain way of focusing the hearer’s attention on that object – pointing, description, anaphora, a name that is historically associated with the object, various mixtures thereof . . . Normally the hearer responds appropriately, following the pointing, thinking about the property referred in the description, correctly tracking back anaphorically, grasping which name is used . . . and as a result the hearer acquires a thought about the right object. But in other cases they can end up with just that thought, not because they focused on the object in the way prompted by the speaker, but by luck. That’s not communication.    </a:t>
            </a:r>
          </a:p>
          <a:p>
            <a:pPr marL="0" indent="0">
              <a:buFontTx/>
              <a:buNone/>
            </a:pPr>
            <a:r>
              <a:rPr lang="en-GB" altLang="en-US" sz="2000"/>
              <a:t>So, all in all, there’s no general need to type concepts finer than reference.</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2">
            <a:extLst>
              <a:ext uri="{FF2B5EF4-FFF2-40B4-BE49-F238E27FC236}">
                <a16:creationId xmlns:a16="http://schemas.microsoft.com/office/drawing/2014/main" id="{3E063F7B-F57D-01EF-E4CC-50FE0D2DAC78}"/>
              </a:ext>
            </a:extLst>
          </p:cNvPr>
          <p:cNvSpPr>
            <a:spLocks noGrp="1" noChangeArrowheads="1"/>
          </p:cNvSpPr>
          <p:nvPr>
            <p:ph type="title"/>
          </p:nvPr>
        </p:nvSpPr>
        <p:spPr>
          <a:xfrm>
            <a:off x="457200" y="274638"/>
            <a:ext cx="8229600" cy="1173162"/>
          </a:xfrm>
        </p:spPr>
        <p:txBody>
          <a:bodyPr/>
          <a:lstStyle/>
          <a:p>
            <a:pPr eaLnBrk="1" hangingPunct="1"/>
            <a:endParaRPr lang="en-US" altLang="en-US" b="1" u="sng">
              <a:solidFill>
                <a:srgbClr val="C00000"/>
              </a:solidFill>
            </a:endParaRPr>
          </a:p>
        </p:txBody>
      </p:sp>
      <p:sp>
        <p:nvSpPr>
          <p:cNvPr id="36866" name="Rectangle 3">
            <a:extLst>
              <a:ext uri="{FF2B5EF4-FFF2-40B4-BE49-F238E27FC236}">
                <a16:creationId xmlns:a16="http://schemas.microsoft.com/office/drawing/2014/main" id="{47C0934B-FF25-193B-86FB-45873C9BA56C}"/>
              </a:ext>
            </a:extLst>
          </p:cNvPr>
          <p:cNvSpPr>
            <a:spLocks noGrp="1" noChangeArrowheads="1"/>
          </p:cNvSpPr>
          <p:nvPr>
            <p:ph type="body" idx="1"/>
          </p:nvPr>
        </p:nvSpPr>
        <p:spPr>
          <a:xfrm>
            <a:off x="1295400" y="1828800"/>
            <a:ext cx="6781800" cy="4297363"/>
          </a:xfrm>
        </p:spPr>
        <p:txBody>
          <a:bodyPr/>
          <a:lstStyle/>
          <a:p>
            <a:pPr marL="0" indent="0" algn="ctr">
              <a:buFontTx/>
              <a:buNone/>
            </a:pPr>
            <a:r>
              <a:rPr lang="en-GB" altLang="en-US" sz="6600">
                <a:solidFill>
                  <a:srgbClr val="C00000"/>
                </a:solidFill>
              </a:rPr>
              <a:t> </a:t>
            </a:r>
          </a:p>
          <a:p>
            <a:pPr marL="0" indent="0" algn="ctr">
              <a:buFontTx/>
              <a:buNone/>
            </a:pPr>
            <a:r>
              <a:rPr lang="en-GB" altLang="en-US" sz="6600" b="1">
                <a:solidFill>
                  <a:srgbClr val="C00000"/>
                </a:solidFill>
              </a:rPr>
              <a:t>THE END</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6">
            <a:extLst>
              <a:ext uri="{FF2B5EF4-FFF2-40B4-BE49-F238E27FC236}">
                <a16:creationId xmlns:a16="http://schemas.microsoft.com/office/drawing/2014/main" id="{EAF8F9BC-CAFA-A4C9-4A46-D90F0796623A}"/>
              </a:ext>
            </a:extLst>
          </p:cNvPr>
          <p:cNvSpPr>
            <a:spLocks noGrp="1" noChangeArrowheads="1"/>
          </p:cNvSpPr>
          <p:nvPr>
            <p:ph type="title"/>
          </p:nvPr>
        </p:nvSpPr>
        <p:spPr>
          <a:xfrm>
            <a:off x="457200" y="609600"/>
            <a:ext cx="8229600" cy="1219200"/>
          </a:xfrm>
        </p:spPr>
        <p:txBody>
          <a:bodyPr/>
          <a:lstStyle/>
          <a:p>
            <a:pPr eaLnBrk="1" hangingPunct="1"/>
            <a:r>
              <a:rPr lang="en-GB" altLang="en-US" b="1">
                <a:solidFill>
                  <a:srgbClr val="C00000"/>
                </a:solidFill>
              </a:rPr>
              <a:t>Plan</a:t>
            </a:r>
            <a:endParaRPr lang="en-US" altLang="en-US" b="1">
              <a:solidFill>
                <a:srgbClr val="C00000"/>
              </a:solidFill>
            </a:endParaRPr>
          </a:p>
        </p:txBody>
      </p:sp>
      <p:sp>
        <p:nvSpPr>
          <p:cNvPr id="16386" name="Rectangle 7">
            <a:extLst>
              <a:ext uri="{FF2B5EF4-FFF2-40B4-BE49-F238E27FC236}">
                <a16:creationId xmlns:a16="http://schemas.microsoft.com/office/drawing/2014/main" id="{2D6C4393-670D-6C10-B9CF-415549185E03}"/>
              </a:ext>
            </a:extLst>
          </p:cNvPr>
          <p:cNvSpPr>
            <a:spLocks noGrp="1" noChangeArrowheads="1"/>
          </p:cNvSpPr>
          <p:nvPr>
            <p:ph type="body" idx="1"/>
          </p:nvPr>
        </p:nvSpPr>
        <p:spPr>
          <a:xfrm>
            <a:off x="1905000" y="2362200"/>
            <a:ext cx="6324600" cy="3763963"/>
          </a:xfrm>
        </p:spPr>
        <p:txBody>
          <a:bodyPr/>
          <a:lstStyle/>
          <a:p>
            <a:pPr marL="0" indent="0">
              <a:spcBef>
                <a:spcPct val="0"/>
              </a:spcBef>
              <a:buFontTx/>
              <a:buNone/>
            </a:pPr>
            <a:r>
              <a:rPr lang="en-GB" altLang="en-US" sz="2000"/>
              <a:t>1 Introduction</a:t>
            </a:r>
          </a:p>
          <a:p>
            <a:pPr marL="0" indent="0">
              <a:spcBef>
                <a:spcPct val="0"/>
              </a:spcBef>
              <a:buFontTx/>
              <a:buNone/>
            </a:pPr>
            <a:r>
              <a:rPr lang="en-GB" altLang="en-US" sz="2000"/>
              <a:t>2 Types of Mental Words</a:t>
            </a:r>
          </a:p>
          <a:p>
            <a:pPr marL="0" indent="0">
              <a:spcBef>
                <a:spcPct val="0"/>
              </a:spcBef>
              <a:buFontTx/>
              <a:buNone/>
            </a:pPr>
            <a:r>
              <a:rPr lang="en-GB" altLang="en-US" sz="2000"/>
              <a:t>3 Frege’s Test and Radical Idiosyncratism</a:t>
            </a:r>
          </a:p>
          <a:p>
            <a:pPr marL="0" indent="0">
              <a:spcBef>
                <a:spcPct val="0"/>
              </a:spcBef>
              <a:buFontTx/>
              <a:buNone/>
            </a:pPr>
            <a:r>
              <a:rPr lang="en-GB" altLang="en-US" sz="2000"/>
              <a:t>4 Type and Token Thoughts</a:t>
            </a:r>
          </a:p>
          <a:p>
            <a:pPr marL="0" indent="0">
              <a:spcBef>
                <a:spcPct val="0"/>
              </a:spcBef>
              <a:buFontTx/>
              <a:buNone/>
            </a:pPr>
            <a:r>
              <a:rPr lang="en-GB" altLang="en-US" sz="2000"/>
              <a:t>5 Non-Referential Ways of Typing Thoughts</a:t>
            </a:r>
          </a:p>
          <a:p>
            <a:pPr marL="0" indent="0">
              <a:spcBef>
                <a:spcPct val="0"/>
              </a:spcBef>
              <a:buFontTx/>
              <a:buNone/>
            </a:pPr>
            <a:r>
              <a:rPr lang="en-GB" altLang="en-US" sz="2000"/>
              <a:t>   (Sainsbury, Tye, Recanati)</a:t>
            </a:r>
          </a:p>
          <a:p>
            <a:pPr marL="0" indent="0">
              <a:spcBef>
                <a:spcPct val="0"/>
              </a:spcBef>
              <a:buFontTx/>
              <a:buNone/>
            </a:pPr>
            <a:r>
              <a:rPr lang="en-GB" altLang="en-US" sz="2000"/>
              <a:t>6 Psychological Generalizing</a:t>
            </a:r>
          </a:p>
          <a:p>
            <a:pPr marL="0" indent="0">
              <a:spcBef>
                <a:spcPct val="0"/>
              </a:spcBef>
              <a:buFontTx/>
              <a:buNone/>
            </a:pPr>
            <a:r>
              <a:rPr lang="en-GB" altLang="en-US" sz="2000"/>
              <a:t>7 Belief Attribution</a:t>
            </a:r>
          </a:p>
          <a:p>
            <a:pPr marL="0" indent="0">
              <a:spcBef>
                <a:spcPct val="0"/>
              </a:spcBef>
              <a:buFontTx/>
              <a:buNone/>
            </a:pPr>
            <a:r>
              <a:rPr lang="en-GB" altLang="en-US" sz="2000"/>
              <a:t>8 Communication</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a:extLst>
              <a:ext uri="{FF2B5EF4-FFF2-40B4-BE49-F238E27FC236}">
                <a16:creationId xmlns:a16="http://schemas.microsoft.com/office/drawing/2014/main" id="{5B2F1226-BFD1-08DD-0786-7FD06FEA6E78}"/>
              </a:ext>
            </a:extLst>
          </p:cNvPr>
          <p:cNvSpPr>
            <a:spLocks noGrp="1" noChangeArrowheads="1"/>
          </p:cNvSpPr>
          <p:nvPr>
            <p:ph type="title"/>
          </p:nvPr>
        </p:nvSpPr>
        <p:spPr/>
        <p:txBody>
          <a:bodyPr/>
          <a:lstStyle/>
          <a:p>
            <a:pPr eaLnBrk="1" hangingPunct="1"/>
            <a:r>
              <a:rPr lang="en-US" altLang="en-US" sz="4000" b="1">
                <a:solidFill>
                  <a:srgbClr val="C00000"/>
                </a:solidFill>
              </a:rPr>
              <a:t>Types of Mental Words</a:t>
            </a:r>
            <a:endParaRPr lang="en-US" altLang="en-US" sz="4000" b="1" u="sng">
              <a:solidFill>
                <a:srgbClr val="C00000"/>
              </a:solidFill>
            </a:endParaRPr>
          </a:p>
        </p:txBody>
      </p:sp>
      <p:sp>
        <p:nvSpPr>
          <p:cNvPr id="17410" name="Rectangle 3">
            <a:extLst>
              <a:ext uri="{FF2B5EF4-FFF2-40B4-BE49-F238E27FC236}">
                <a16:creationId xmlns:a16="http://schemas.microsoft.com/office/drawing/2014/main" id="{6A0353B2-E799-A9A9-9C20-7ECDF5FE1FA6}"/>
              </a:ext>
            </a:extLst>
          </p:cNvPr>
          <p:cNvSpPr>
            <a:spLocks noGrp="1" noChangeArrowheads="1"/>
          </p:cNvSpPr>
          <p:nvPr>
            <p:ph type="body" idx="1"/>
          </p:nvPr>
        </p:nvSpPr>
        <p:spPr>
          <a:xfrm>
            <a:off x="1066800" y="1600200"/>
            <a:ext cx="7010400" cy="4525963"/>
          </a:xfrm>
        </p:spPr>
        <p:txBody>
          <a:bodyPr/>
          <a:lstStyle/>
          <a:p>
            <a:pPr marL="0" indent="0">
              <a:spcBef>
                <a:spcPct val="0"/>
              </a:spcBef>
              <a:buFontTx/>
              <a:buNone/>
            </a:pPr>
            <a:r>
              <a:rPr lang="en-GB" altLang="en-US" sz="2000"/>
              <a:t>Frege’s metaphysics is obscure.</a:t>
            </a:r>
          </a:p>
          <a:p>
            <a:pPr marL="0" indent="0">
              <a:spcBef>
                <a:spcPct val="0"/>
              </a:spcBef>
              <a:buFontTx/>
              <a:buNone/>
            </a:pPr>
            <a:r>
              <a:rPr lang="en-GB" altLang="en-US" sz="2000"/>
              <a:t> </a:t>
            </a:r>
          </a:p>
          <a:p>
            <a:pPr marL="0" indent="0">
              <a:spcBef>
                <a:spcPct val="0"/>
              </a:spcBef>
              <a:buFontTx/>
              <a:buNone/>
            </a:pPr>
            <a:r>
              <a:rPr lang="en-GB" altLang="en-US" sz="2000"/>
              <a:t>Let’s switch to a more acceptable way of thinking: bring in vehicles, something like </a:t>
            </a:r>
            <a:r>
              <a:rPr lang="en-GB" altLang="en-US" sz="2000" i="1"/>
              <a:t>words</a:t>
            </a:r>
            <a:r>
              <a:rPr lang="en-GB" altLang="en-US" sz="2000"/>
              <a:t> in the language of thought, or </a:t>
            </a:r>
            <a:r>
              <a:rPr lang="en-GB" altLang="en-US" sz="2000" i="1"/>
              <a:t>mental files</a:t>
            </a:r>
            <a:r>
              <a:rPr lang="en-GB" altLang="en-US" sz="2000"/>
              <a:t>, where these are particular persisting objects inside the heads of individuals, perhaps with items of information attached and activated when the files are deployed.</a:t>
            </a:r>
          </a:p>
          <a:p>
            <a:pPr marL="0" indent="0">
              <a:spcBef>
                <a:spcPct val="0"/>
              </a:spcBef>
              <a:buFontTx/>
              <a:buNone/>
            </a:pPr>
            <a:r>
              <a:rPr lang="en-GB" altLang="en-US" sz="2000"/>
              <a:t> </a:t>
            </a:r>
          </a:p>
          <a:p>
            <a:pPr marL="0" indent="0">
              <a:spcBef>
                <a:spcPct val="0"/>
              </a:spcBef>
              <a:buFontTx/>
              <a:buNone/>
            </a:pPr>
            <a:r>
              <a:rPr lang="en-GB" altLang="en-US" sz="2000"/>
              <a:t>Then there is the issue of typing these particulars semantically. When should we say the particulars are instances of ‘the same concept’? Followers of Frege say we need to type by senses as well as referents. But senses as understood by Frege are a mess.</a:t>
            </a:r>
          </a:p>
          <a:p>
            <a:pPr marL="0" indent="0">
              <a:spcBef>
                <a:spcPct val="0"/>
              </a:spcBef>
              <a:buFontTx/>
              <a:buNone/>
            </a:pPr>
            <a:r>
              <a:rPr lang="en-GB" altLang="en-US" sz="2000"/>
              <a:t>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
            <a:extLst>
              <a:ext uri="{FF2B5EF4-FFF2-40B4-BE49-F238E27FC236}">
                <a16:creationId xmlns:a16="http://schemas.microsoft.com/office/drawing/2014/main" id="{BE7D5C0E-5034-5F35-C0C0-CC97A730E4FA}"/>
              </a:ext>
            </a:extLst>
          </p:cNvPr>
          <p:cNvSpPr>
            <a:spLocks noGrp="1" noChangeArrowheads="1"/>
          </p:cNvSpPr>
          <p:nvPr>
            <p:ph type="title"/>
          </p:nvPr>
        </p:nvSpPr>
        <p:spPr/>
        <p:txBody>
          <a:bodyPr/>
          <a:lstStyle/>
          <a:p>
            <a:pPr eaLnBrk="1" hangingPunct="1"/>
            <a:r>
              <a:rPr lang="en-US" altLang="en-US" sz="4000" b="1">
                <a:solidFill>
                  <a:srgbClr val="C00000"/>
                </a:solidFill>
              </a:rPr>
              <a:t>Frege’s Test and Radical Idiosyncratism</a:t>
            </a:r>
            <a:endParaRPr lang="en-US" altLang="en-US" sz="4000" b="1" u="sng">
              <a:solidFill>
                <a:srgbClr val="C00000"/>
              </a:solidFill>
            </a:endParaRPr>
          </a:p>
        </p:txBody>
      </p:sp>
      <p:sp>
        <p:nvSpPr>
          <p:cNvPr id="18434" name="Rectangle 3">
            <a:extLst>
              <a:ext uri="{FF2B5EF4-FFF2-40B4-BE49-F238E27FC236}">
                <a16:creationId xmlns:a16="http://schemas.microsoft.com/office/drawing/2014/main" id="{461ED784-72D4-E4A1-FDA7-2852BEBA8583}"/>
              </a:ext>
            </a:extLst>
          </p:cNvPr>
          <p:cNvSpPr>
            <a:spLocks noGrp="1" noChangeArrowheads="1"/>
          </p:cNvSpPr>
          <p:nvPr>
            <p:ph type="body" idx="1"/>
          </p:nvPr>
        </p:nvSpPr>
        <p:spPr>
          <a:xfrm>
            <a:off x="1066800" y="1600200"/>
            <a:ext cx="7010400" cy="4525963"/>
          </a:xfrm>
        </p:spPr>
        <p:txBody>
          <a:bodyPr/>
          <a:lstStyle/>
          <a:p>
            <a:pPr marL="0" indent="0">
              <a:buFontTx/>
              <a:buNone/>
            </a:pPr>
            <a:r>
              <a:rPr lang="en-GB" altLang="en-US" sz="1700"/>
              <a:t>Jane has normal beliefs about tigers, including that they can interbreed with lions. John has all the same beliefs, save that he thinks tigers </a:t>
            </a:r>
            <a:r>
              <a:rPr lang="en-GB" altLang="en-US" sz="1700" i="1"/>
              <a:t>can’t</a:t>
            </a:r>
            <a:r>
              <a:rPr lang="en-GB" altLang="en-US" sz="1700"/>
              <a:t> interbreed with lions.</a:t>
            </a:r>
          </a:p>
          <a:p>
            <a:pPr marL="0" indent="0">
              <a:buFontTx/>
              <a:buNone/>
            </a:pPr>
            <a:r>
              <a:rPr lang="en-GB" altLang="en-US" sz="1700"/>
              <a:t>It looks as if Jane and John have just the same concept of tiger. Their concepts both refer to tigers, and moreover they think of tigers in almost identical ways, save only for one teeny difference of opinion.</a:t>
            </a:r>
          </a:p>
          <a:p>
            <a:pPr marL="0" indent="0">
              <a:buFontTx/>
              <a:buNone/>
            </a:pPr>
            <a:r>
              <a:rPr lang="en-GB" altLang="en-US" sz="1700"/>
              <a:t>But now consider Simon, who acquires all Jane’s beliefs about animals he calls ‘tigers’ and all John’s beliefs about animals he calls ‘panthera tigris’. Since he thinks that tigers can interbreed with lions and panthera tigris cannot, by the standard Fregean test he must express different concepts by ‘tiger’ and ‘panthera tigris’ respectively. </a:t>
            </a:r>
          </a:p>
          <a:p>
            <a:pPr marL="0" indent="0">
              <a:buFontTx/>
              <a:buNone/>
            </a:pPr>
            <a:r>
              <a:rPr lang="en-GB" altLang="en-US" sz="1700"/>
              <a:t>But his ‘tiger’ concept is as close to Jane’s as can be, while his ‘panthera tigris’ concept is as close to John’s ‘tiger’ concept as can be.</a:t>
            </a:r>
          </a:p>
          <a:p>
            <a:pPr marL="0" indent="0">
              <a:buFontTx/>
              <a:buNone/>
            </a:pPr>
            <a:r>
              <a:rPr lang="en-GB" altLang="en-US" sz="1700"/>
              <a:t>So, contra my initial suggestion, Jane and John must express different concepts by ‘tiger’.</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a:extLst>
              <a:ext uri="{FF2B5EF4-FFF2-40B4-BE49-F238E27FC236}">
                <a16:creationId xmlns:a16="http://schemas.microsoft.com/office/drawing/2014/main" id="{AA193C3C-FE66-1B65-2FDA-00897119D618}"/>
              </a:ext>
            </a:extLst>
          </p:cNvPr>
          <p:cNvSpPr>
            <a:spLocks noGrp="1" noChangeArrowheads="1"/>
          </p:cNvSpPr>
          <p:nvPr>
            <p:ph type="title"/>
          </p:nvPr>
        </p:nvSpPr>
        <p:spPr/>
        <p:txBody>
          <a:bodyPr/>
          <a:lstStyle/>
          <a:p>
            <a:pPr eaLnBrk="1" hangingPunct="1"/>
            <a:r>
              <a:rPr lang="en-US" altLang="en-US" sz="4000" b="1">
                <a:solidFill>
                  <a:srgbClr val="C00000"/>
                </a:solidFill>
              </a:rPr>
              <a:t>Frege’s Test and Radical Idiosyncratism</a:t>
            </a:r>
            <a:endParaRPr lang="en-US" altLang="en-US" sz="4000" b="1" u="sng">
              <a:solidFill>
                <a:srgbClr val="C00000"/>
              </a:solidFill>
            </a:endParaRPr>
          </a:p>
        </p:txBody>
      </p:sp>
      <p:sp>
        <p:nvSpPr>
          <p:cNvPr id="19458" name="Rectangle 3">
            <a:extLst>
              <a:ext uri="{FF2B5EF4-FFF2-40B4-BE49-F238E27FC236}">
                <a16:creationId xmlns:a16="http://schemas.microsoft.com/office/drawing/2014/main" id="{19332BA4-7A68-FC91-80B3-988864AA1F92}"/>
              </a:ext>
            </a:extLst>
          </p:cNvPr>
          <p:cNvSpPr>
            <a:spLocks noGrp="1" noChangeArrowheads="1"/>
          </p:cNvSpPr>
          <p:nvPr>
            <p:ph type="body" idx="1"/>
          </p:nvPr>
        </p:nvSpPr>
        <p:spPr>
          <a:xfrm>
            <a:off x="1066800" y="1600200"/>
            <a:ext cx="7010400" cy="4525963"/>
          </a:xfrm>
        </p:spPr>
        <p:txBody>
          <a:bodyPr/>
          <a:lstStyle/>
          <a:p>
            <a:pPr marL="0" indent="0">
              <a:spcBef>
                <a:spcPct val="0"/>
              </a:spcBef>
              <a:buFontTx/>
              <a:buNone/>
            </a:pPr>
            <a:r>
              <a:rPr lang="en-GB" altLang="en-US" sz="1800"/>
              <a:t>This form of argument, due to Gabriel Segal, following Brian Loar, can clearly be generalized, to show that </a:t>
            </a:r>
            <a:r>
              <a:rPr lang="en-GB" altLang="en-US" sz="1800" i="1"/>
              <a:t>any</a:t>
            </a:r>
            <a:r>
              <a:rPr lang="en-GB" altLang="en-US" sz="1800"/>
              <a:t> difference in the set of beliefs that two individuals form with their respective concepts implies that these are different concepts.</a:t>
            </a:r>
          </a:p>
          <a:p>
            <a:pPr marL="0" indent="0">
              <a:spcBef>
                <a:spcPct val="0"/>
              </a:spcBef>
              <a:buFontTx/>
              <a:buNone/>
            </a:pPr>
            <a:r>
              <a:rPr lang="en-GB" altLang="en-US" sz="1800"/>
              <a:t>Note that it can’t be blocked by distinguishing ‘meaning-constituting’ beliefs from others. After all, the argument didn’t work by assuming any beliefs were meaning-constituting. It just took an intra-individual Frege differentiation and exported it.</a:t>
            </a:r>
          </a:p>
          <a:p>
            <a:pPr marL="0" indent="0">
              <a:spcBef>
                <a:spcPct val="0"/>
              </a:spcBef>
              <a:buFontTx/>
              <a:buNone/>
            </a:pPr>
            <a:r>
              <a:rPr lang="en-GB" altLang="en-US" sz="1800"/>
              <a:t>All concepts come out as idiosyncratic to the individuals who possess them. Very ugly.</a:t>
            </a:r>
          </a:p>
          <a:p>
            <a:pPr marL="0" indent="0">
              <a:spcBef>
                <a:spcPct val="0"/>
              </a:spcBef>
              <a:buFontTx/>
              <a:buNone/>
            </a:pPr>
            <a:r>
              <a:rPr lang="en-GB" altLang="en-US" sz="1800"/>
              <a:t>There is no possibility of our </a:t>
            </a:r>
            <a:r>
              <a:rPr lang="en-GB" altLang="en-US" sz="1800" i="1"/>
              <a:t>generalizing</a:t>
            </a:r>
            <a:r>
              <a:rPr lang="en-GB" altLang="en-US" sz="1800"/>
              <a:t> psychologically about how individuals who share a given thought will think and act. </a:t>
            </a:r>
          </a:p>
          <a:p>
            <a:pPr marL="0" indent="0">
              <a:spcBef>
                <a:spcPct val="0"/>
              </a:spcBef>
              <a:buFontTx/>
              <a:buNone/>
            </a:pPr>
            <a:r>
              <a:rPr lang="en-GB" altLang="en-US" sz="1800"/>
              <a:t>There is no possibility of our </a:t>
            </a:r>
            <a:r>
              <a:rPr lang="en-GB" altLang="en-US" sz="1800" i="1"/>
              <a:t>attributing beliefs </a:t>
            </a:r>
            <a:r>
              <a:rPr lang="en-GB" altLang="en-US" sz="1800"/>
              <a:t>by appealing to shared concepts.</a:t>
            </a:r>
          </a:p>
          <a:p>
            <a:pPr marL="0" indent="0">
              <a:spcBef>
                <a:spcPct val="0"/>
              </a:spcBef>
              <a:buFontTx/>
              <a:buNone/>
            </a:pPr>
            <a:r>
              <a:rPr lang="en-GB" altLang="en-US" sz="1800"/>
              <a:t>There is no possibility of individuals </a:t>
            </a:r>
            <a:r>
              <a:rPr lang="en-GB" altLang="en-US" sz="1800" i="1"/>
              <a:t>communicating</a:t>
            </a:r>
            <a:r>
              <a:rPr lang="en-GB" altLang="en-US" sz="1800"/>
              <a:t>, in the sense of passing a given thought one to another.</a:t>
            </a:r>
          </a:p>
          <a:p>
            <a:pPr marL="0" indent="0">
              <a:spcBef>
                <a:spcPct val="0"/>
              </a:spcBef>
              <a:buFontTx/>
              <a:buNone/>
            </a:pPr>
            <a:endParaRPr lang="en-GB" altLang="en-US" sz="18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2">
            <a:extLst>
              <a:ext uri="{FF2B5EF4-FFF2-40B4-BE49-F238E27FC236}">
                <a16:creationId xmlns:a16="http://schemas.microsoft.com/office/drawing/2014/main" id="{288D3ACA-1F76-6B55-D055-845517979F21}"/>
              </a:ext>
            </a:extLst>
          </p:cNvPr>
          <p:cNvSpPr>
            <a:spLocks noGrp="1" noChangeArrowheads="1"/>
          </p:cNvSpPr>
          <p:nvPr>
            <p:ph type="title"/>
          </p:nvPr>
        </p:nvSpPr>
        <p:spPr>
          <a:xfrm>
            <a:off x="457200" y="274638"/>
            <a:ext cx="8229600" cy="1020762"/>
          </a:xfrm>
        </p:spPr>
        <p:txBody>
          <a:bodyPr/>
          <a:lstStyle/>
          <a:p>
            <a:pPr eaLnBrk="1" hangingPunct="1"/>
            <a:r>
              <a:rPr lang="en-US" altLang="en-US" sz="4000" b="1">
                <a:solidFill>
                  <a:srgbClr val="C00000"/>
                </a:solidFill>
              </a:rPr>
              <a:t>Type and Token Thoughts</a:t>
            </a:r>
            <a:endParaRPr lang="en-US" altLang="en-US" sz="4000" b="1" u="sng">
              <a:solidFill>
                <a:srgbClr val="C00000"/>
              </a:solidFill>
            </a:endParaRPr>
          </a:p>
        </p:txBody>
      </p:sp>
      <p:sp>
        <p:nvSpPr>
          <p:cNvPr id="20482" name="Rectangle 3">
            <a:extLst>
              <a:ext uri="{FF2B5EF4-FFF2-40B4-BE49-F238E27FC236}">
                <a16:creationId xmlns:a16="http://schemas.microsoft.com/office/drawing/2014/main" id="{1C74FA0A-4DB8-F7BB-094B-FE8BA6E6A250}"/>
              </a:ext>
            </a:extLst>
          </p:cNvPr>
          <p:cNvSpPr>
            <a:spLocks noGrp="1" noChangeArrowheads="1"/>
          </p:cNvSpPr>
          <p:nvPr>
            <p:ph type="body" idx="1"/>
          </p:nvPr>
        </p:nvSpPr>
        <p:spPr>
          <a:xfrm>
            <a:off x="1066800" y="1295400"/>
            <a:ext cx="7010400" cy="4830763"/>
          </a:xfrm>
        </p:spPr>
        <p:txBody>
          <a:bodyPr/>
          <a:lstStyle/>
          <a:p>
            <a:pPr marL="0" indent="0">
              <a:spcBef>
                <a:spcPct val="0"/>
              </a:spcBef>
              <a:buFontTx/>
              <a:buNone/>
            </a:pPr>
            <a:r>
              <a:rPr lang="en-GB" altLang="en-US" sz="1800"/>
              <a:t>We can apply the Frege test to mental words/files to decide when an individual must have distinct vehicles, and use this to explain how we can have Frege cases where someone, as we say, believes Fa but not Fb, even though a = b.</a:t>
            </a:r>
          </a:p>
          <a:p>
            <a:pPr marL="0" indent="0">
              <a:spcBef>
                <a:spcPct val="0"/>
              </a:spcBef>
              <a:buFontTx/>
              <a:buNone/>
            </a:pPr>
            <a:endParaRPr lang="en-GB" altLang="en-US" sz="1800"/>
          </a:p>
          <a:p>
            <a:pPr marL="0" indent="0">
              <a:spcBef>
                <a:spcPct val="0"/>
              </a:spcBef>
              <a:buFontTx/>
              <a:buNone/>
            </a:pPr>
            <a:r>
              <a:rPr lang="en-GB" altLang="en-US" sz="1800"/>
              <a:t>Now, as I said, we can also classify or </a:t>
            </a:r>
            <a:r>
              <a:rPr lang="en-GB" altLang="en-US" sz="1800" i="1"/>
              <a:t>type</a:t>
            </a:r>
            <a:r>
              <a:rPr lang="en-GB" altLang="en-US" sz="1800"/>
              <a:t> these particulars across individuals (and indeed within them), in various ways, thus giving us various possible notions of </a:t>
            </a:r>
            <a:r>
              <a:rPr lang="en-GB" altLang="en-US" sz="1800" i="1"/>
              <a:t>same/different type of concept/thought</a:t>
            </a:r>
            <a:r>
              <a:rPr lang="en-GB" altLang="en-US" sz="1800"/>
              <a:t>. </a:t>
            </a:r>
          </a:p>
          <a:p>
            <a:pPr marL="0" indent="0">
              <a:spcBef>
                <a:spcPct val="0"/>
              </a:spcBef>
              <a:buFontTx/>
              <a:buNone/>
            </a:pPr>
            <a:endParaRPr lang="en-GB" altLang="en-US" sz="1800"/>
          </a:p>
          <a:p>
            <a:pPr marL="0" indent="0">
              <a:spcBef>
                <a:spcPct val="0"/>
              </a:spcBef>
              <a:buFontTx/>
              <a:buNone/>
            </a:pPr>
            <a:r>
              <a:rPr lang="en-GB" altLang="en-US" sz="1800"/>
              <a:t>But what we mustn’t allow, as we have seen, is to infer </a:t>
            </a:r>
            <a:r>
              <a:rPr lang="en-GB" altLang="en-US" sz="1800" i="1"/>
              <a:t>different</a:t>
            </a:r>
            <a:r>
              <a:rPr lang="en-GB" altLang="en-US" sz="1800"/>
              <a:t> </a:t>
            </a:r>
            <a:r>
              <a:rPr lang="en-GB" altLang="en-US" sz="1800" i="1"/>
              <a:t>type </a:t>
            </a:r>
            <a:r>
              <a:rPr lang="en-GB" altLang="en-US" sz="1800"/>
              <a:t>of </a:t>
            </a:r>
            <a:r>
              <a:rPr lang="en-GB" altLang="en-US" sz="1800" i="1"/>
              <a:t>concept</a:t>
            </a:r>
            <a:r>
              <a:rPr lang="en-GB" altLang="en-US" sz="1800"/>
              <a:t> or </a:t>
            </a:r>
            <a:r>
              <a:rPr lang="en-GB" altLang="en-US" sz="1800" i="1"/>
              <a:t>thought</a:t>
            </a:r>
            <a:r>
              <a:rPr lang="en-GB" altLang="en-US" sz="1800"/>
              <a:t>, in whatever sense, as soon as an individual has two files distinguished by the Frege test, otherwise we’ll be forced back to idiosyncratism. (This is of course consistent with holding that an individual might not </a:t>
            </a:r>
            <a:r>
              <a:rPr lang="en-GB" altLang="en-US" sz="1800" i="1"/>
              <a:t>realize</a:t>
            </a:r>
            <a:r>
              <a:rPr lang="en-GB" altLang="en-US" sz="1800"/>
              <a:t> his Cicero and Tully thoughts are the </a:t>
            </a:r>
            <a:r>
              <a:rPr lang="en-GB" altLang="en-US" sz="1800" i="1"/>
              <a:t>same type of thought</a:t>
            </a:r>
            <a:r>
              <a:rPr lang="en-GB" altLang="en-US" sz="1800"/>
              <a:t>, due to their being housed in distinct files.)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2">
            <a:extLst>
              <a:ext uri="{FF2B5EF4-FFF2-40B4-BE49-F238E27FC236}">
                <a16:creationId xmlns:a16="http://schemas.microsoft.com/office/drawing/2014/main" id="{4F9411F0-CA91-DC97-0AF3-86F6E69B16AB}"/>
              </a:ext>
            </a:extLst>
          </p:cNvPr>
          <p:cNvSpPr>
            <a:spLocks noGrp="1" noChangeArrowheads="1"/>
          </p:cNvSpPr>
          <p:nvPr>
            <p:ph type="title"/>
          </p:nvPr>
        </p:nvSpPr>
        <p:spPr>
          <a:xfrm>
            <a:off x="457200" y="274638"/>
            <a:ext cx="8229600" cy="1020762"/>
          </a:xfrm>
        </p:spPr>
        <p:txBody>
          <a:bodyPr/>
          <a:lstStyle/>
          <a:p>
            <a:pPr eaLnBrk="1" hangingPunct="1"/>
            <a:r>
              <a:rPr lang="en-US" altLang="en-US" sz="4000" b="1">
                <a:solidFill>
                  <a:srgbClr val="C00000"/>
                </a:solidFill>
              </a:rPr>
              <a:t>Type and Token Thoughts</a:t>
            </a:r>
            <a:endParaRPr lang="en-US" altLang="en-US" sz="4000" b="1" u="sng">
              <a:solidFill>
                <a:srgbClr val="C00000"/>
              </a:solidFill>
            </a:endParaRPr>
          </a:p>
        </p:txBody>
      </p:sp>
      <p:sp>
        <p:nvSpPr>
          <p:cNvPr id="21506" name="Rectangle 3">
            <a:extLst>
              <a:ext uri="{FF2B5EF4-FFF2-40B4-BE49-F238E27FC236}">
                <a16:creationId xmlns:a16="http://schemas.microsoft.com/office/drawing/2014/main" id="{660AB217-F662-8072-4960-5DED96CD3DE8}"/>
              </a:ext>
            </a:extLst>
          </p:cNvPr>
          <p:cNvSpPr>
            <a:spLocks noGrp="1" noChangeArrowheads="1"/>
          </p:cNvSpPr>
          <p:nvPr>
            <p:ph type="body" idx="1"/>
          </p:nvPr>
        </p:nvSpPr>
        <p:spPr>
          <a:xfrm>
            <a:off x="1066800" y="1447800"/>
            <a:ext cx="7010400" cy="4678363"/>
          </a:xfrm>
        </p:spPr>
        <p:txBody>
          <a:bodyPr/>
          <a:lstStyle/>
          <a:p>
            <a:pPr marL="0" indent="0">
              <a:buFontTx/>
              <a:buNone/>
            </a:pPr>
            <a:r>
              <a:rPr lang="en-GB" altLang="en-US" sz="2200"/>
              <a:t>Now we can say that Simon, with his </a:t>
            </a:r>
            <a:r>
              <a:rPr lang="en-GB" altLang="en-US" sz="2200" i="1"/>
              <a:t>tiger</a:t>
            </a:r>
            <a:r>
              <a:rPr lang="en-GB" altLang="en-US" sz="2200"/>
              <a:t> and </a:t>
            </a:r>
            <a:r>
              <a:rPr lang="en-GB" altLang="en-US" sz="2200" i="1"/>
              <a:t>panthera</a:t>
            </a:r>
            <a:r>
              <a:rPr lang="en-GB" altLang="en-US" sz="2200"/>
              <a:t> </a:t>
            </a:r>
            <a:r>
              <a:rPr lang="en-GB" altLang="en-US" sz="2200" i="1"/>
              <a:t>tigris</a:t>
            </a:r>
            <a:r>
              <a:rPr lang="en-GB" altLang="en-US" sz="2200"/>
              <a:t> files, has two distinct </a:t>
            </a:r>
            <a:r>
              <a:rPr lang="en-GB" altLang="en-US" sz="2200" i="1"/>
              <a:t>vehicles</a:t>
            </a:r>
            <a:r>
              <a:rPr lang="en-GB" altLang="en-US" sz="2200"/>
              <a:t>, but they are not different in (any) </a:t>
            </a:r>
            <a:r>
              <a:rPr lang="en-GB" altLang="en-US" sz="2200" i="1"/>
              <a:t>type</a:t>
            </a:r>
            <a:r>
              <a:rPr lang="en-GB" altLang="en-US" sz="2200"/>
              <a:t>.</a:t>
            </a:r>
          </a:p>
          <a:p>
            <a:pPr marL="0" indent="0">
              <a:buFontTx/>
              <a:buNone/>
            </a:pPr>
            <a:r>
              <a:rPr lang="en-GB" altLang="en-US" sz="2200"/>
              <a:t> </a:t>
            </a:r>
          </a:p>
          <a:p>
            <a:pPr marL="0" indent="0">
              <a:buFontTx/>
              <a:buNone/>
            </a:pPr>
            <a:r>
              <a:rPr lang="en-GB" altLang="en-US" sz="2200"/>
              <a:t>When he thinks </a:t>
            </a:r>
            <a:r>
              <a:rPr lang="en-GB" altLang="en-US" sz="2200" i="1"/>
              <a:t>tigers live in India</a:t>
            </a:r>
            <a:r>
              <a:rPr lang="en-GB" altLang="en-US" sz="2200"/>
              <a:t> and </a:t>
            </a:r>
            <a:r>
              <a:rPr lang="en-GB" altLang="en-US" sz="2200" i="1"/>
              <a:t>panthera tigris lives in India</a:t>
            </a:r>
            <a:r>
              <a:rPr lang="en-GB" altLang="en-US" sz="2200"/>
              <a:t> are these different thoughts or the same thought? Well they are quantitatively distinct, but qualitatively identical. Two such thoughts will be different in the sense that this particular car is different from that particular car, but the same in the sense that those two cars can be the same car—for example, the Vauxhall Safira.</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a:extLst>
              <a:ext uri="{FF2B5EF4-FFF2-40B4-BE49-F238E27FC236}">
                <a16:creationId xmlns:a16="http://schemas.microsoft.com/office/drawing/2014/main" id="{E9DCB859-7DE8-5B50-89E4-BDFC8337FDB5}"/>
              </a:ext>
            </a:extLst>
          </p:cNvPr>
          <p:cNvSpPr>
            <a:spLocks noGrp="1" noChangeArrowheads="1"/>
          </p:cNvSpPr>
          <p:nvPr>
            <p:ph type="title"/>
          </p:nvPr>
        </p:nvSpPr>
        <p:spPr/>
        <p:txBody>
          <a:bodyPr/>
          <a:lstStyle/>
          <a:p>
            <a:pPr eaLnBrk="1" hangingPunct="1"/>
            <a:r>
              <a:rPr lang="en-US" altLang="en-US" sz="4000" b="1">
                <a:solidFill>
                  <a:srgbClr val="C00000"/>
                </a:solidFill>
              </a:rPr>
              <a:t>Non-Referential Ways of Typing Thoughts</a:t>
            </a:r>
            <a:endParaRPr lang="en-US" altLang="en-US" sz="4000" b="1" u="sng">
              <a:solidFill>
                <a:srgbClr val="C00000"/>
              </a:solidFill>
            </a:endParaRPr>
          </a:p>
        </p:txBody>
      </p:sp>
      <p:sp>
        <p:nvSpPr>
          <p:cNvPr id="22530" name="Rectangle 3">
            <a:extLst>
              <a:ext uri="{FF2B5EF4-FFF2-40B4-BE49-F238E27FC236}">
                <a16:creationId xmlns:a16="http://schemas.microsoft.com/office/drawing/2014/main" id="{5EAFF5F9-A3F2-1780-FD46-7541B3ED6078}"/>
              </a:ext>
            </a:extLst>
          </p:cNvPr>
          <p:cNvSpPr>
            <a:spLocks noGrp="1" noChangeArrowheads="1"/>
          </p:cNvSpPr>
          <p:nvPr>
            <p:ph type="body" idx="1"/>
          </p:nvPr>
        </p:nvSpPr>
        <p:spPr>
          <a:xfrm>
            <a:off x="1066800" y="1600200"/>
            <a:ext cx="7010400" cy="4525963"/>
          </a:xfrm>
        </p:spPr>
        <p:txBody>
          <a:bodyPr/>
          <a:lstStyle/>
          <a:p>
            <a:pPr marL="0" indent="0">
              <a:buFontTx/>
              <a:buNone/>
            </a:pPr>
            <a:r>
              <a:rPr lang="en-GB" altLang="en-US" sz="2000"/>
              <a:t>I am attracted by the idea that we don’t need to type more finely than reference and will see how far this can be defended.</a:t>
            </a:r>
          </a:p>
          <a:p>
            <a:pPr marL="0" indent="0">
              <a:buFontTx/>
              <a:buNone/>
            </a:pPr>
            <a:r>
              <a:rPr lang="en-GB" altLang="en-US" sz="2000"/>
              <a:t> </a:t>
            </a:r>
          </a:p>
          <a:p>
            <a:pPr marL="0" indent="0">
              <a:buFontTx/>
              <a:buNone/>
            </a:pPr>
            <a:r>
              <a:rPr lang="en-GB" altLang="en-US" sz="2000"/>
              <a:t>But the rejection of Frege’s test for concept types doesn’t require this. We might for example specify that two files aren’t instances of the same concept and so can’t contribute to the same thoughts unless they have the same origin in addition to same reference (Sainsbury and Tye).</a:t>
            </a:r>
          </a:p>
          <a:p>
            <a:pPr marL="0" indent="0">
              <a:buFontTx/>
              <a:buNone/>
            </a:pPr>
            <a:r>
              <a:rPr lang="en-GB" altLang="en-US" sz="2000"/>
              <a:t> </a:t>
            </a:r>
          </a:p>
          <a:p>
            <a:pPr marL="0" indent="0">
              <a:buFontTx/>
              <a:buNone/>
            </a:pPr>
            <a:r>
              <a:rPr lang="en-GB" altLang="en-US" sz="2000"/>
              <a:t>Or we could specify that they aren’t instances of the same concept and so can’t contribute to the same thoughts unless they bear the same epistemically rewarding relationship to the same reference (Recanati).</a:t>
            </a: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607</TotalTime>
  <Words>2658</Words>
  <Application>Microsoft Macintosh PowerPoint</Application>
  <PresentationFormat>On-screen Show (4:3)</PresentationFormat>
  <Paragraphs>123</Paragraphs>
  <Slides>23</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23</vt:i4>
      </vt:variant>
    </vt:vector>
  </HeadingPairs>
  <TitlesOfParts>
    <vt:vector size="26" baseType="lpstr">
      <vt:lpstr>Arial</vt:lpstr>
      <vt:lpstr>Calibri</vt:lpstr>
      <vt:lpstr>Default Design</vt:lpstr>
      <vt:lpstr>PowerPoint Presentation</vt:lpstr>
      <vt:lpstr>Introduction</vt:lpstr>
      <vt:lpstr>Plan</vt:lpstr>
      <vt:lpstr>Types of Mental Words</vt:lpstr>
      <vt:lpstr>Frege’s Test and Radical Idiosyncratism</vt:lpstr>
      <vt:lpstr>Frege’s Test and Radical Idiosyncratism</vt:lpstr>
      <vt:lpstr>Type and Token Thoughts</vt:lpstr>
      <vt:lpstr>Type and Token Thoughts</vt:lpstr>
      <vt:lpstr>Non-Referential Ways of Typing Thoughts</vt:lpstr>
      <vt:lpstr>Non-Referential Ways of Typing Thoughts</vt:lpstr>
      <vt:lpstr>Non-Referential Ways of Typing Thoughts</vt:lpstr>
      <vt:lpstr>Non-Referential Ways of Typing Thoughts</vt:lpstr>
      <vt:lpstr>Psychological Generalizing</vt:lpstr>
      <vt:lpstr>Psychological Generalizing</vt:lpstr>
      <vt:lpstr>Psychological Generalizing</vt:lpstr>
      <vt:lpstr>Belief Attribution</vt:lpstr>
      <vt:lpstr>Belief Attribution</vt:lpstr>
      <vt:lpstr>Belief Attribution</vt:lpstr>
      <vt:lpstr>Belief Attribution</vt:lpstr>
      <vt:lpstr>Communication</vt:lpstr>
      <vt:lpstr>Communication</vt:lpstr>
      <vt:lpstr>Communication</vt:lpstr>
      <vt:lpstr>PowerPoint Presentation</vt:lpstr>
    </vt:vector>
  </TitlesOfParts>
  <Company>yyy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xxx</dc:creator>
  <cp:lastModifiedBy>Papineau, David</cp:lastModifiedBy>
  <cp:revision>62</cp:revision>
  <dcterms:created xsi:type="dcterms:W3CDTF">2005-04-29T06:24:22Z</dcterms:created>
  <dcterms:modified xsi:type="dcterms:W3CDTF">2022-06-15T11:13:31Z</dcterms:modified>
</cp:coreProperties>
</file>