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8" r:id="rId3"/>
    <p:sldId id="275" r:id="rId4"/>
    <p:sldId id="299" r:id="rId5"/>
    <p:sldId id="295" r:id="rId6"/>
    <p:sldId id="314" r:id="rId7"/>
    <p:sldId id="315" r:id="rId8"/>
    <p:sldId id="300" r:id="rId9"/>
    <p:sldId id="316" r:id="rId10"/>
    <p:sldId id="317" r:id="rId11"/>
    <p:sldId id="318" r:id="rId12"/>
    <p:sldId id="301" r:id="rId13"/>
    <p:sldId id="319" r:id="rId14"/>
    <p:sldId id="320" r:id="rId15"/>
    <p:sldId id="302" r:id="rId16"/>
    <p:sldId id="321" r:id="rId17"/>
    <p:sldId id="322" r:id="rId18"/>
    <p:sldId id="323" r:id="rId19"/>
    <p:sldId id="324" r:id="rId20"/>
    <p:sldId id="325" r:id="rId21"/>
    <p:sldId id="326" r:id="rId22"/>
    <p:sldId id="327" r:id="rId23"/>
    <p:sldId id="329" r:id="rId24"/>
    <p:sldId id="330" r:id="rId25"/>
    <p:sldId id="332" r:id="rId26"/>
    <p:sldId id="274"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3537"/>
  </p:normalViewPr>
  <p:slideViewPr>
    <p:cSldViewPr>
      <p:cViewPr varScale="1">
        <p:scale>
          <a:sx n="48" d="100"/>
          <a:sy n="48" d="100"/>
        </p:scale>
        <p:origin x="192" y="1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D5FEF1E-5B05-644E-ACA4-091863BC23D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23555" name="Rectangle 3">
            <a:extLst>
              <a:ext uri="{FF2B5EF4-FFF2-40B4-BE49-F238E27FC236}">
                <a16:creationId xmlns:a16="http://schemas.microsoft.com/office/drawing/2014/main" id="{A99529C2-C821-9F4A-A16F-6D3CA8494CED}"/>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3556" name="Rectangle 4">
            <a:extLst>
              <a:ext uri="{FF2B5EF4-FFF2-40B4-BE49-F238E27FC236}">
                <a16:creationId xmlns:a16="http://schemas.microsoft.com/office/drawing/2014/main" id="{A8D73B6A-0838-794B-AE76-877BED2E3224}"/>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23557" name="Rectangle 5">
            <a:extLst>
              <a:ext uri="{FF2B5EF4-FFF2-40B4-BE49-F238E27FC236}">
                <a16:creationId xmlns:a16="http://schemas.microsoft.com/office/drawing/2014/main" id="{43F5B1A0-8072-9D40-BBF6-41043F6BCDF2}"/>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86D579A-A26C-6243-91B5-B6F098DA933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D2BD8DA5-31C6-4CC1-38F0-F5A80224A3E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6909047-1995-3A54-61E7-4AF903CA53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2360D9C-7A0D-A77C-3742-DE4105C37146}"/>
              </a:ext>
            </a:extLst>
          </p:cNvPr>
          <p:cNvSpPr>
            <a:spLocks noGrp="1" noChangeArrowheads="1"/>
          </p:cNvSpPr>
          <p:nvPr>
            <p:ph type="sldNum" sz="quarter" idx="12"/>
          </p:nvPr>
        </p:nvSpPr>
        <p:spPr>
          <a:ln/>
        </p:spPr>
        <p:txBody>
          <a:bodyPr/>
          <a:lstStyle>
            <a:lvl1pPr>
              <a:defRPr/>
            </a:lvl1pPr>
          </a:lstStyle>
          <a:p>
            <a:fld id="{AC8FFB82-7AB8-CA40-9E39-3C5A98323F68}" type="slidenum">
              <a:rPr lang="en-US" altLang="en-US"/>
              <a:pPr/>
              <a:t>‹#›</a:t>
            </a:fld>
            <a:endParaRPr lang="en-US" altLang="en-US"/>
          </a:p>
        </p:txBody>
      </p:sp>
    </p:spTree>
    <p:extLst>
      <p:ext uri="{BB962C8B-B14F-4D97-AF65-F5344CB8AC3E}">
        <p14:creationId xmlns:p14="http://schemas.microsoft.com/office/powerpoint/2010/main" val="1560005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2949E53-86EF-710D-F16A-360F4EA21A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F4FFAC0-0BA1-1089-9C6D-11B797B789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1D52701-0F28-E031-DE1B-65F5B3D0C000}"/>
              </a:ext>
            </a:extLst>
          </p:cNvPr>
          <p:cNvSpPr>
            <a:spLocks noGrp="1" noChangeArrowheads="1"/>
          </p:cNvSpPr>
          <p:nvPr>
            <p:ph type="sldNum" sz="quarter" idx="12"/>
          </p:nvPr>
        </p:nvSpPr>
        <p:spPr>
          <a:ln/>
        </p:spPr>
        <p:txBody>
          <a:bodyPr/>
          <a:lstStyle>
            <a:lvl1pPr>
              <a:defRPr/>
            </a:lvl1pPr>
          </a:lstStyle>
          <a:p>
            <a:fld id="{B6573B06-EA58-0C40-8076-BE895CD94857}" type="slidenum">
              <a:rPr lang="en-US" altLang="en-US"/>
              <a:pPr/>
              <a:t>‹#›</a:t>
            </a:fld>
            <a:endParaRPr lang="en-US" altLang="en-US"/>
          </a:p>
        </p:txBody>
      </p:sp>
    </p:spTree>
    <p:extLst>
      <p:ext uri="{BB962C8B-B14F-4D97-AF65-F5344CB8AC3E}">
        <p14:creationId xmlns:p14="http://schemas.microsoft.com/office/powerpoint/2010/main" val="376685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1C98EBA-2A00-D477-E707-0F57CB58752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1E0EE3C-74F3-CEC4-0B2F-7145878E35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BA0A686-1C8E-30B4-8AEC-5AE56C3D80D0}"/>
              </a:ext>
            </a:extLst>
          </p:cNvPr>
          <p:cNvSpPr>
            <a:spLocks noGrp="1" noChangeArrowheads="1"/>
          </p:cNvSpPr>
          <p:nvPr>
            <p:ph type="sldNum" sz="quarter" idx="12"/>
          </p:nvPr>
        </p:nvSpPr>
        <p:spPr>
          <a:ln/>
        </p:spPr>
        <p:txBody>
          <a:bodyPr/>
          <a:lstStyle>
            <a:lvl1pPr>
              <a:defRPr/>
            </a:lvl1pPr>
          </a:lstStyle>
          <a:p>
            <a:fld id="{E7BC0EB3-B81B-8A49-A23C-9AB5EB326EC4}" type="slidenum">
              <a:rPr lang="en-US" altLang="en-US"/>
              <a:pPr/>
              <a:t>‹#›</a:t>
            </a:fld>
            <a:endParaRPr lang="en-US" altLang="en-US"/>
          </a:p>
        </p:txBody>
      </p:sp>
    </p:spTree>
    <p:extLst>
      <p:ext uri="{BB962C8B-B14F-4D97-AF65-F5344CB8AC3E}">
        <p14:creationId xmlns:p14="http://schemas.microsoft.com/office/powerpoint/2010/main" val="242275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C6FBDEF-92C7-8756-E749-CFCF54043F2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5C47C4C-07BA-0F17-B7EE-3DB754F99C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464D472-12DC-A230-424E-13D89BCCB0CA}"/>
              </a:ext>
            </a:extLst>
          </p:cNvPr>
          <p:cNvSpPr>
            <a:spLocks noGrp="1" noChangeArrowheads="1"/>
          </p:cNvSpPr>
          <p:nvPr>
            <p:ph type="sldNum" sz="quarter" idx="12"/>
          </p:nvPr>
        </p:nvSpPr>
        <p:spPr>
          <a:ln/>
        </p:spPr>
        <p:txBody>
          <a:bodyPr/>
          <a:lstStyle>
            <a:lvl1pPr>
              <a:defRPr/>
            </a:lvl1pPr>
          </a:lstStyle>
          <a:p>
            <a:fld id="{749C3B80-4A4C-EA4A-AD19-92E5806539B5}" type="slidenum">
              <a:rPr lang="en-US" altLang="en-US"/>
              <a:pPr/>
              <a:t>‹#›</a:t>
            </a:fld>
            <a:endParaRPr lang="en-US" altLang="en-US"/>
          </a:p>
        </p:txBody>
      </p:sp>
    </p:spTree>
    <p:extLst>
      <p:ext uri="{BB962C8B-B14F-4D97-AF65-F5344CB8AC3E}">
        <p14:creationId xmlns:p14="http://schemas.microsoft.com/office/powerpoint/2010/main" val="152297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6CBB34B-AF3C-07D4-4676-F6A2D63BDE7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BBB3CC4-FCBE-E7B8-6B48-1833CD58B0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2387A16-2F6F-D3F6-4194-3A9FBAA5707C}"/>
              </a:ext>
            </a:extLst>
          </p:cNvPr>
          <p:cNvSpPr>
            <a:spLocks noGrp="1" noChangeArrowheads="1"/>
          </p:cNvSpPr>
          <p:nvPr>
            <p:ph type="sldNum" sz="quarter" idx="12"/>
          </p:nvPr>
        </p:nvSpPr>
        <p:spPr>
          <a:ln/>
        </p:spPr>
        <p:txBody>
          <a:bodyPr/>
          <a:lstStyle>
            <a:lvl1pPr>
              <a:defRPr/>
            </a:lvl1pPr>
          </a:lstStyle>
          <a:p>
            <a:fld id="{AC8C6972-B793-0C48-8BAA-529A40C13E4B}" type="slidenum">
              <a:rPr lang="en-US" altLang="en-US"/>
              <a:pPr/>
              <a:t>‹#›</a:t>
            </a:fld>
            <a:endParaRPr lang="en-US" altLang="en-US"/>
          </a:p>
        </p:txBody>
      </p:sp>
    </p:spTree>
    <p:extLst>
      <p:ext uri="{BB962C8B-B14F-4D97-AF65-F5344CB8AC3E}">
        <p14:creationId xmlns:p14="http://schemas.microsoft.com/office/powerpoint/2010/main" val="303332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DF1A0F06-CA95-C3FC-ABC4-3CF41DB3627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EAAF800-A1F6-707B-0297-E2A3AA5444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27A459D-B68B-327F-D369-14FEE531FC86}"/>
              </a:ext>
            </a:extLst>
          </p:cNvPr>
          <p:cNvSpPr>
            <a:spLocks noGrp="1" noChangeArrowheads="1"/>
          </p:cNvSpPr>
          <p:nvPr>
            <p:ph type="sldNum" sz="quarter" idx="12"/>
          </p:nvPr>
        </p:nvSpPr>
        <p:spPr>
          <a:ln/>
        </p:spPr>
        <p:txBody>
          <a:bodyPr/>
          <a:lstStyle>
            <a:lvl1pPr>
              <a:defRPr/>
            </a:lvl1pPr>
          </a:lstStyle>
          <a:p>
            <a:fld id="{AF273973-1839-304E-9F0D-5BE505DE7FB2}" type="slidenum">
              <a:rPr lang="en-US" altLang="en-US"/>
              <a:pPr/>
              <a:t>‹#›</a:t>
            </a:fld>
            <a:endParaRPr lang="en-US" altLang="en-US"/>
          </a:p>
        </p:txBody>
      </p:sp>
    </p:spTree>
    <p:extLst>
      <p:ext uri="{BB962C8B-B14F-4D97-AF65-F5344CB8AC3E}">
        <p14:creationId xmlns:p14="http://schemas.microsoft.com/office/powerpoint/2010/main" val="2165957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35D0A66-1B6B-9A22-7EBB-1F2CEFD449E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7BC9568-F8F1-80C7-EB9C-D425F02ED6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5BD5CEC-82FD-29DE-3AF9-0EF378026E2D}"/>
              </a:ext>
            </a:extLst>
          </p:cNvPr>
          <p:cNvSpPr>
            <a:spLocks noGrp="1" noChangeArrowheads="1"/>
          </p:cNvSpPr>
          <p:nvPr>
            <p:ph type="sldNum" sz="quarter" idx="12"/>
          </p:nvPr>
        </p:nvSpPr>
        <p:spPr>
          <a:ln/>
        </p:spPr>
        <p:txBody>
          <a:bodyPr/>
          <a:lstStyle>
            <a:lvl1pPr>
              <a:defRPr/>
            </a:lvl1pPr>
          </a:lstStyle>
          <a:p>
            <a:fld id="{7BF0B83A-80CC-634C-8121-7C57E8E318AC}" type="slidenum">
              <a:rPr lang="en-US" altLang="en-US"/>
              <a:pPr/>
              <a:t>‹#›</a:t>
            </a:fld>
            <a:endParaRPr lang="en-US" altLang="en-US"/>
          </a:p>
        </p:txBody>
      </p:sp>
    </p:spTree>
    <p:extLst>
      <p:ext uri="{BB962C8B-B14F-4D97-AF65-F5344CB8AC3E}">
        <p14:creationId xmlns:p14="http://schemas.microsoft.com/office/powerpoint/2010/main" val="15229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70B7696E-05F6-ACB3-A9C0-B491E666EB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DE50E7F-D413-7674-E25B-DD637CBCF1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B9963FB-E7AF-65CA-EC3F-CFBC2F35F1CB}"/>
              </a:ext>
            </a:extLst>
          </p:cNvPr>
          <p:cNvSpPr>
            <a:spLocks noGrp="1" noChangeArrowheads="1"/>
          </p:cNvSpPr>
          <p:nvPr>
            <p:ph type="sldNum" sz="quarter" idx="12"/>
          </p:nvPr>
        </p:nvSpPr>
        <p:spPr>
          <a:ln/>
        </p:spPr>
        <p:txBody>
          <a:bodyPr/>
          <a:lstStyle>
            <a:lvl1pPr>
              <a:defRPr/>
            </a:lvl1pPr>
          </a:lstStyle>
          <a:p>
            <a:fld id="{FF8D8CF3-C668-9F4C-8E7D-AAF9051B59AD}" type="slidenum">
              <a:rPr lang="en-US" altLang="en-US"/>
              <a:pPr/>
              <a:t>‹#›</a:t>
            </a:fld>
            <a:endParaRPr lang="en-US" altLang="en-US"/>
          </a:p>
        </p:txBody>
      </p:sp>
    </p:spTree>
    <p:extLst>
      <p:ext uri="{BB962C8B-B14F-4D97-AF65-F5344CB8AC3E}">
        <p14:creationId xmlns:p14="http://schemas.microsoft.com/office/powerpoint/2010/main" val="384704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B12234C-C1E8-52A9-42E8-A1C4C8D619F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D07ED2C-C24C-27FA-8DE1-D97AA6FE4A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8F436F1-91DD-5E05-A4CD-DA211CF3DEAB}"/>
              </a:ext>
            </a:extLst>
          </p:cNvPr>
          <p:cNvSpPr>
            <a:spLocks noGrp="1" noChangeArrowheads="1"/>
          </p:cNvSpPr>
          <p:nvPr>
            <p:ph type="sldNum" sz="quarter" idx="12"/>
          </p:nvPr>
        </p:nvSpPr>
        <p:spPr>
          <a:ln/>
        </p:spPr>
        <p:txBody>
          <a:bodyPr/>
          <a:lstStyle>
            <a:lvl1pPr>
              <a:defRPr/>
            </a:lvl1pPr>
          </a:lstStyle>
          <a:p>
            <a:fld id="{69FBA92B-D601-3947-A1FD-14DE5B5BD996}" type="slidenum">
              <a:rPr lang="en-US" altLang="en-US"/>
              <a:pPr/>
              <a:t>‹#›</a:t>
            </a:fld>
            <a:endParaRPr lang="en-US" altLang="en-US"/>
          </a:p>
        </p:txBody>
      </p:sp>
    </p:spTree>
    <p:extLst>
      <p:ext uri="{BB962C8B-B14F-4D97-AF65-F5344CB8AC3E}">
        <p14:creationId xmlns:p14="http://schemas.microsoft.com/office/powerpoint/2010/main" val="94913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CD5E8B4-0D99-92B1-927D-D85D56A8FB5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631E934-7124-6323-BF78-183C6A7E86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15A9AA3-256D-2F9F-7D6E-75A2D308BB4E}"/>
              </a:ext>
            </a:extLst>
          </p:cNvPr>
          <p:cNvSpPr>
            <a:spLocks noGrp="1" noChangeArrowheads="1"/>
          </p:cNvSpPr>
          <p:nvPr>
            <p:ph type="sldNum" sz="quarter" idx="12"/>
          </p:nvPr>
        </p:nvSpPr>
        <p:spPr>
          <a:ln/>
        </p:spPr>
        <p:txBody>
          <a:bodyPr/>
          <a:lstStyle>
            <a:lvl1pPr>
              <a:defRPr/>
            </a:lvl1pPr>
          </a:lstStyle>
          <a:p>
            <a:fld id="{B3546416-7815-3144-8C97-FFBC8275A705}" type="slidenum">
              <a:rPr lang="en-US" altLang="en-US"/>
              <a:pPr/>
              <a:t>‹#›</a:t>
            </a:fld>
            <a:endParaRPr lang="en-US" altLang="en-US"/>
          </a:p>
        </p:txBody>
      </p:sp>
    </p:spTree>
    <p:extLst>
      <p:ext uri="{BB962C8B-B14F-4D97-AF65-F5344CB8AC3E}">
        <p14:creationId xmlns:p14="http://schemas.microsoft.com/office/powerpoint/2010/main" val="147019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44328A9-229C-6A07-99A0-A1A772A1372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42867B-7FA6-B36A-A095-D9973FF6FA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A59714B-DDA1-7764-00AF-A345609F8DD9}"/>
              </a:ext>
            </a:extLst>
          </p:cNvPr>
          <p:cNvSpPr>
            <a:spLocks noGrp="1" noChangeArrowheads="1"/>
          </p:cNvSpPr>
          <p:nvPr>
            <p:ph type="sldNum" sz="quarter" idx="12"/>
          </p:nvPr>
        </p:nvSpPr>
        <p:spPr>
          <a:ln/>
        </p:spPr>
        <p:txBody>
          <a:bodyPr/>
          <a:lstStyle>
            <a:lvl1pPr>
              <a:defRPr/>
            </a:lvl1pPr>
          </a:lstStyle>
          <a:p>
            <a:fld id="{6CDCA08C-B31A-CB4B-A710-4952BE307B23}" type="slidenum">
              <a:rPr lang="en-US" altLang="en-US"/>
              <a:pPr/>
              <a:t>‹#›</a:t>
            </a:fld>
            <a:endParaRPr lang="en-US" altLang="en-US"/>
          </a:p>
        </p:txBody>
      </p:sp>
    </p:spTree>
    <p:extLst>
      <p:ext uri="{BB962C8B-B14F-4D97-AF65-F5344CB8AC3E}">
        <p14:creationId xmlns:p14="http://schemas.microsoft.com/office/powerpoint/2010/main" val="3775974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A69F1D5-1C3A-AB8F-0A01-58E9781F6CA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3208BE0-2E8F-7AA7-4B3D-89C09E11CE9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9F0F845-67A2-854B-B2C4-6F0F128B1E1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A5453103-61A9-A046-8E24-80F926BE30D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66AF5A6D-1CD3-FD4F-A4BF-5E13FB225B2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B00ABE9-ACD1-6A4C-8AAB-C34B9F185D3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a:extLst>
              <a:ext uri="{FF2B5EF4-FFF2-40B4-BE49-F238E27FC236}">
                <a16:creationId xmlns:a16="http://schemas.microsoft.com/office/drawing/2014/main" id="{31B734D1-BB14-6E0C-B79C-26C82450BB3A}"/>
              </a:ext>
            </a:extLst>
          </p:cNvPr>
          <p:cNvSpPr>
            <a:spLocks noChangeArrowheads="1"/>
          </p:cNvSpPr>
          <p:nvPr/>
        </p:nvSpPr>
        <p:spPr bwMode="auto">
          <a:xfrm>
            <a:off x="0" y="508968"/>
            <a:ext cx="9144000" cy="584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ts val="100"/>
              </a:spcBef>
              <a:buFontTx/>
              <a:buNone/>
            </a:pPr>
            <a:endParaRPr lang="en-GB" sz="4800" b="1" dirty="0">
              <a:solidFill>
                <a:srgbClr val="C00000"/>
              </a:solidFill>
              <a:effectLst/>
              <a:latin typeface="open sans" panose="020B0606030504020204" pitchFamily="34" charset="0"/>
            </a:endParaRPr>
          </a:p>
          <a:p>
            <a:pPr algn="ctr">
              <a:spcBef>
                <a:spcPts val="100"/>
              </a:spcBef>
              <a:buFontTx/>
              <a:buNone/>
            </a:pPr>
            <a:r>
              <a:rPr lang="en-GB" sz="4000" b="1" dirty="0">
                <a:solidFill>
                  <a:srgbClr val="C00000"/>
                </a:solidFill>
                <a:effectLst/>
                <a:latin typeface="open sans" panose="020B0606030504020204" pitchFamily="34" charset="0"/>
              </a:rPr>
              <a:t>Reduce or Eliminate? The Varieties of Consciousness Worth Having</a:t>
            </a:r>
            <a:endParaRPr lang="en-GB" altLang="en-US" sz="4000" dirty="0">
              <a:solidFill>
                <a:srgbClr val="C00000"/>
              </a:solidFill>
            </a:endParaRPr>
          </a:p>
          <a:p>
            <a:pPr algn="ctr">
              <a:spcBef>
                <a:spcPts val="400"/>
              </a:spcBef>
              <a:buFontTx/>
              <a:buNone/>
            </a:pPr>
            <a:endParaRPr lang="en-GB" altLang="en-US" sz="3600" b="1" dirty="0">
              <a:solidFill>
                <a:srgbClr val="C00000"/>
              </a:solidFill>
            </a:endParaRPr>
          </a:p>
          <a:p>
            <a:pPr algn="ctr">
              <a:spcBef>
                <a:spcPts val="400"/>
              </a:spcBef>
              <a:buFontTx/>
              <a:buNone/>
            </a:pPr>
            <a:r>
              <a:rPr lang="en-GB" altLang="en-US" sz="3800" b="1" dirty="0">
                <a:solidFill>
                  <a:srgbClr val="C00000"/>
                </a:solidFill>
              </a:rPr>
              <a:t>David Papineau</a:t>
            </a:r>
            <a:endParaRPr lang="en-GB" altLang="en-US" sz="3800" dirty="0">
              <a:solidFill>
                <a:srgbClr val="C00000"/>
              </a:solidFill>
            </a:endParaRPr>
          </a:p>
          <a:p>
            <a:pPr algn="ctr" eaLnBrk="1" hangingPunct="1">
              <a:spcBef>
                <a:spcPts val="400"/>
              </a:spcBef>
              <a:buFontTx/>
              <a:buNone/>
            </a:pPr>
            <a:r>
              <a:rPr lang="en-US" altLang="en-US" sz="2000" b="1" dirty="0">
                <a:solidFill>
                  <a:srgbClr val="C00000"/>
                </a:solidFill>
              </a:rPr>
              <a:t>King’s College London</a:t>
            </a:r>
          </a:p>
          <a:p>
            <a:pPr algn="ctr" eaLnBrk="1" hangingPunct="1">
              <a:spcBef>
                <a:spcPts val="400"/>
              </a:spcBef>
              <a:buFontTx/>
              <a:buNone/>
            </a:pPr>
            <a:r>
              <a:rPr lang="en-US" altLang="en-US" sz="2400" b="1" dirty="0">
                <a:solidFill>
                  <a:srgbClr val="C00000"/>
                </a:solidFill>
              </a:rPr>
              <a:t>(with </a:t>
            </a:r>
            <a:r>
              <a:rPr lang="en-US" altLang="en-US" sz="2600" b="1" dirty="0">
                <a:solidFill>
                  <a:srgbClr val="C00000"/>
                </a:solidFill>
              </a:rPr>
              <a:t>Christopher Devlin Brown</a:t>
            </a:r>
            <a:r>
              <a:rPr lang="en-US" altLang="en-US" sz="2400" b="1" dirty="0">
                <a:solidFill>
                  <a:srgbClr val="C00000"/>
                </a:solidFill>
              </a:rPr>
              <a:t>)</a:t>
            </a:r>
          </a:p>
          <a:p>
            <a:pPr algn="ctr" eaLnBrk="1" hangingPunct="1">
              <a:spcBef>
                <a:spcPts val="400"/>
              </a:spcBef>
              <a:buFontTx/>
              <a:buNone/>
            </a:pPr>
            <a:endParaRPr lang="en-GB" altLang="en-US" sz="2800" b="1" dirty="0">
              <a:solidFill>
                <a:srgbClr val="C00000"/>
              </a:solidFill>
            </a:endParaRPr>
          </a:p>
          <a:p>
            <a:pPr algn="ctr">
              <a:spcBef>
                <a:spcPts val="400"/>
              </a:spcBef>
              <a:buFontTx/>
              <a:buNone/>
            </a:pPr>
            <a:r>
              <a:rPr lang="en-GB" altLang="en-US" sz="2000" b="1" dirty="0">
                <a:solidFill>
                  <a:srgbClr val="C00000"/>
                </a:solidFill>
              </a:rPr>
              <a:t>Phenomenal Realism and Illusion</a:t>
            </a:r>
          </a:p>
          <a:p>
            <a:pPr algn="ctr">
              <a:spcBef>
                <a:spcPts val="400"/>
              </a:spcBef>
              <a:buFontTx/>
              <a:buNone/>
            </a:pPr>
            <a:r>
              <a:rPr lang="en-GB" altLang="en-US" sz="2000" b="1" dirty="0">
                <a:solidFill>
                  <a:srgbClr val="C00000"/>
                </a:solidFill>
              </a:rPr>
              <a:t>Workshop Ruhr-Universität Bochum</a:t>
            </a:r>
            <a:endParaRPr lang="en-GB" altLang="en-US" sz="2000" dirty="0">
              <a:solidFill>
                <a:srgbClr val="C00000"/>
              </a:solidFill>
            </a:endParaRPr>
          </a:p>
          <a:p>
            <a:pPr algn="ctr">
              <a:spcBef>
                <a:spcPts val="400"/>
              </a:spcBef>
              <a:buFontTx/>
              <a:buNone/>
            </a:pPr>
            <a:r>
              <a:rPr lang="en-GB" altLang="en-US" sz="2000" b="1" dirty="0">
                <a:solidFill>
                  <a:srgbClr val="C00000"/>
                </a:solidFill>
              </a:rPr>
              <a:t>September 29-30 2022</a:t>
            </a:r>
            <a:endParaRPr lang="en-GB" altLang="en-US" sz="20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5400" b="1" dirty="0">
                <a:solidFill>
                  <a:srgbClr val="C00000"/>
                </a:solidFill>
                <a:ea typeface="ＭＳ Ｐゴシック" panose="020B0600070205080204" pitchFamily="34" charset="-128"/>
              </a:rPr>
              <a:t>Indeterminacies</a:t>
            </a:r>
            <a:endParaRPr lang="en-US" altLang="en-US" sz="54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No. An analogy. A traditional community relies on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oil</a:t>
            </a:r>
            <a:r>
              <a:rPr lang="en-GB" sz="2200" dirty="0">
                <a:effectLst/>
                <a:latin typeface="Calibri" panose="020F0502020204030204" pitchFamily="34" charset="0"/>
                <a:ea typeface="Calibri" panose="020F0502020204030204" pitchFamily="34" charset="0"/>
                <a:cs typeface="Times New Roman" panose="02020603050405020304" pitchFamily="18" charset="0"/>
              </a:rPr>
              <a:t> from whales. Some start wondering whether this requires whale molecules W or just some more abstract structure S. (Would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Startrek</a:t>
            </a:r>
            <a:r>
              <a:rPr lang="en-GB" sz="2200" dirty="0">
                <a:effectLst/>
                <a:latin typeface="Calibri" panose="020F0502020204030204" pitchFamily="34" charset="0"/>
                <a:ea typeface="Calibri" panose="020F0502020204030204" pitchFamily="34" charset="0"/>
                <a:cs typeface="Times New Roman" panose="02020603050405020304" pitchFamily="18" charset="0"/>
              </a:rPr>
              <a:t> oil be oil?)</a:t>
            </a: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They sensibly conclude there’s no fact of the matter here (and that only confused dualists will go on insisting that, even after all the physical facts are given, there’s a further question of whether the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Startrek</a:t>
            </a:r>
            <a:r>
              <a:rPr lang="en-GB" sz="2200" dirty="0">
                <a:effectLst/>
                <a:latin typeface="Calibri" panose="020F0502020204030204" pitchFamily="34" charset="0"/>
                <a:ea typeface="Calibri" panose="020F0502020204030204" pitchFamily="34" charset="0"/>
                <a:cs typeface="Times New Roman" panose="02020603050405020304" pitchFamily="18" charset="0"/>
              </a:rPr>
              <a:t> stuff would contain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oil</a:t>
            </a:r>
            <a:r>
              <a:rPr lang="en-GB" sz="22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Again, this traditional community would have no reason to become illusionist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eliminativists</a:t>
            </a:r>
            <a:r>
              <a:rPr lang="en-GB" sz="2200" dirty="0">
                <a:latin typeface="Calibri" panose="020F0502020204030204" pitchFamily="34" charset="0"/>
                <a:ea typeface="Calibri" panose="020F0502020204030204" pitchFamily="34" charset="0"/>
                <a:cs typeface="Times New Roman" panose="02020603050405020304" pitchFamily="18" charset="0"/>
              </a:rPr>
              <a:t> and say that—</a:t>
            </a:r>
            <a:r>
              <a:rPr lang="en-GB" sz="2200" dirty="0">
                <a:effectLst/>
                <a:latin typeface="Calibri" panose="020F0502020204030204" pitchFamily="34" charset="0"/>
                <a:ea typeface="Calibri" panose="020F0502020204030204" pitchFamily="34" charset="0"/>
                <a:cs typeface="Times New Roman" panose="02020603050405020304" pitchFamily="18" charset="0"/>
              </a:rPr>
              <a:t>oil is an illusion, there is no oil.</a:t>
            </a:r>
          </a:p>
        </p:txBody>
      </p:sp>
    </p:spTree>
    <p:extLst>
      <p:ext uri="{BB962C8B-B14F-4D97-AF65-F5344CB8AC3E}">
        <p14:creationId xmlns:p14="http://schemas.microsoft.com/office/powerpoint/2010/main" val="3238784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5400" b="1" dirty="0">
                <a:solidFill>
                  <a:srgbClr val="C00000"/>
                </a:solidFill>
                <a:ea typeface="ＭＳ Ｐゴシック" panose="020B0600070205080204" pitchFamily="34" charset="-128"/>
              </a:rPr>
              <a:t>Indeterminacies</a:t>
            </a:r>
            <a:endParaRPr lang="en-US" altLang="en-US" sz="54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676400"/>
            <a:ext cx="7010400" cy="4449763"/>
          </a:xfrm>
        </p:spPr>
        <p:txBody>
          <a:bodyPr/>
          <a:lstStyle/>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Note  (for later reference) that this community will have no reason to decide between W and S—just the same actual samples will count as oil either way. </a:t>
            </a:r>
          </a:p>
          <a:p>
            <a:pPr marL="0" indent="0">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It’s only in application to the non-actual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cf</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Startrek</a:t>
            </a:r>
            <a:r>
              <a:rPr lang="en-GB" sz="2400" dirty="0">
                <a:effectLst/>
                <a:latin typeface="Calibri" panose="020F0502020204030204" pitchFamily="34" charset="0"/>
                <a:ea typeface="Calibri" panose="020F0502020204030204" pitchFamily="34" charset="0"/>
                <a:cs typeface="Times New Roman" panose="02020603050405020304" pitchFamily="18" charset="0"/>
              </a:rPr>
              <a:t>) world that things go fuzzy. </a:t>
            </a:r>
          </a:p>
          <a:p>
            <a:pPr marL="0" indent="0">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Their concept is determinate in extension, but not in intension.</a:t>
            </a:r>
          </a:p>
        </p:txBody>
      </p:sp>
    </p:spTree>
    <p:extLst>
      <p:ext uri="{BB962C8B-B14F-4D97-AF65-F5344CB8AC3E}">
        <p14:creationId xmlns:p14="http://schemas.microsoft.com/office/powerpoint/2010/main" val="298072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r>
              <a:rPr lang="en-GB" sz="5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Moral Interlude</a:t>
            </a: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Doesn’t this vagueness have unhappy moral implications? Doesn’t how we should treat beings depend on whether they are conscious? Am I ready to say that it’s just indeterminate how we should treat lampreys or Commander Data?</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Here I am with Keith Frankish. I think we will do far better to base our moral reactions directly on our knowledge of physical natures than to make them wait on some supposed further question of—are the creatures conscious?</a:t>
            </a:r>
          </a:p>
        </p:txBody>
      </p:sp>
    </p:spTree>
    <p:extLst>
      <p:ext uri="{BB962C8B-B14F-4D97-AF65-F5344CB8AC3E}">
        <p14:creationId xmlns:p14="http://schemas.microsoft.com/office/powerpoint/2010/main" val="3847333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r>
              <a:rPr lang="en-GB" sz="5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Moral Interlude</a:t>
            </a: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Perhaps so thinking physically about the borderlines will give us reason to draw a sharper line for moral standing. (Lampreys in, worms out.) Maybe not. </a:t>
            </a:r>
          </a:p>
          <a:p>
            <a:pPr marL="0" indent="0">
              <a:spcBef>
                <a:spcPts val="2000"/>
              </a:spcBef>
              <a:buNone/>
            </a:pPr>
            <a:r>
              <a:rPr lang="en-GB" sz="2400" dirty="0">
                <a:latin typeface="Calibri" panose="020F0502020204030204" pitchFamily="34" charset="0"/>
                <a:ea typeface="Calibri" panose="020F0502020204030204" pitchFamily="34" charset="0"/>
                <a:cs typeface="Times New Roman" panose="02020603050405020304" pitchFamily="18" charset="0"/>
              </a:rPr>
              <a:t>As it happens</a:t>
            </a:r>
            <a:r>
              <a:rPr lang="en-GB" sz="2400" dirty="0">
                <a:effectLst/>
                <a:latin typeface="Calibri" panose="020F0502020204030204" pitchFamily="34" charset="0"/>
                <a:ea typeface="Calibri" panose="020F0502020204030204" pitchFamily="34" charset="0"/>
                <a:cs typeface="Times New Roman" panose="02020603050405020304" pitchFamily="18" charset="0"/>
              </a:rPr>
              <a:t>, I’ve no doubt that so thinking about Commander Data will make us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cf</a:t>
            </a:r>
            <a:r>
              <a:rPr lang="en-GB" sz="2400" dirty="0">
                <a:effectLst/>
                <a:latin typeface="Calibri" panose="020F0502020204030204" pitchFamily="34" charset="0"/>
                <a:ea typeface="Calibri" panose="020F0502020204030204" pitchFamily="34" charset="0"/>
                <a:cs typeface="Times New Roman" panose="02020603050405020304" pitchFamily="18" charset="0"/>
              </a:rPr>
              <a:t> the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Startrek</a:t>
            </a:r>
            <a:r>
              <a:rPr lang="en-GB" sz="2400" dirty="0">
                <a:effectLst/>
                <a:latin typeface="Calibri" panose="020F0502020204030204" pitchFamily="34" charset="0"/>
                <a:ea typeface="Calibri" panose="020F0502020204030204" pitchFamily="34" charset="0"/>
                <a:cs typeface="Times New Roman" panose="02020603050405020304" pitchFamily="18" charset="0"/>
              </a:rPr>
              <a:t> writers) credit him with moral standing.</a:t>
            </a:r>
          </a:p>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It’s also interesting to think physically about how much higher-order Hs as opposed to first-order Fs matter to morality</a:t>
            </a:r>
          </a:p>
        </p:txBody>
      </p:sp>
    </p:spTree>
    <p:extLst>
      <p:ext uri="{BB962C8B-B14F-4D97-AF65-F5344CB8AC3E}">
        <p14:creationId xmlns:p14="http://schemas.microsoft.com/office/powerpoint/2010/main" val="2325640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r>
              <a:rPr lang="en-GB" sz="5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Moral Interlude</a:t>
            </a: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676400"/>
            <a:ext cx="7010400" cy="4449763"/>
          </a:xfrm>
        </p:spPr>
        <p:txBody>
          <a:bodyPr/>
          <a:lstStyle/>
          <a:p>
            <a:pPr marL="0" indent="0">
              <a:spcBef>
                <a:spcPts val="1700"/>
              </a:spcBef>
              <a:buNone/>
            </a:pPr>
            <a:r>
              <a:rPr lang="en-GB" sz="2400" dirty="0">
                <a:latin typeface="Calibri" panose="020F0502020204030204" pitchFamily="34" charset="0"/>
                <a:ea typeface="Calibri" panose="020F0502020204030204" pitchFamily="34" charset="0"/>
                <a:cs typeface="Times New Roman" panose="02020603050405020304" pitchFamily="18" charset="0"/>
              </a:rPr>
              <a:t>So</a:t>
            </a:r>
            <a:r>
              <a:rPr lang="en-GB" sz="2400" dirty="0">
                <a:effectLst/>
                <a:latin typeface="Calibri" panose="020F0502020204030204" pitchFamily="34" charset="0"/>
                <a:ea typeface="Calibri" panose="020F0502020204030204" pitchFamily="34" charset="0"/>
                <a:cs typeface="Times New Roman" panose="02020603050405020304" pitchFamily="18" charset="0"/>
              </a:rPr>
              <a:t> maybe we’ll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then</a:t>
            </a:r>
            <a:r>
              <a:rPr lang="en-GB" sz="2400" dirty="0">
                <a:effectLst/>
                <a:latin typeface="Calibri" panose="020F0502020204030204" pitchFamily="34" charset="0"/>
                <a:ea typeface="Calibri" panose="020F0502020204030204" pitchFamily="34" charset="0"/>
                <a:cs typeface="Times New Roman" panose="02020603050405020304" pitchFamily="18" charset="0"/>
              </a:rPr>
              <a:t> say lampreys and Commander Data and H-lacking dogs are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conscious</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17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But note that here we’re going: physics </a:t>
            </a:r>
            <a:r>
              <a:rPr lang="en-GB" sz="24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GB" sz="2400" dirty="0">
                <a:effectLst/>
                <a:latin typeface="Calibri" panose="020F0502020204030204" pitchFamily="34" charset="0"/>
                <a:ea typeface="Calibri" panose="020F0502020204030204" pitchFamily="34" charset="0"/>
                <a:cs typeface="Times New Roman" panose="02020603050405020304" pitchFamily="18" charset="0"/>
              </a:rPr>
              <a:t> morality </a:t>
            </a:r>
            <a:r>
              <a:rPr lang="en-GB" sz="24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GB" sz="2400" dirty="0">
                <a:effectLst/>
                <a:latin typeface="Calibri" panose="020F0502020204030204" pitchFamily="34" charset="0"/>
                <a:ea typeface="Calibri" panose="020F0502020204030204" pitchFamily="34" charset="0"/>
                <a:cs typeface="Times New Roman" panose="02020603050405020304" pitchFamily="18" charset="0"/>
              </a:rPr>
              <a:t> conscious. </a:t>
            </a:r>
          </a:p>
          <a:p>
            <a:pPr marL="0" indent="0">
              <a:spcBef>
                <a:spcPts val="17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We’re not trying to sharpen the concept of consciousness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before</a:t>
            </a:r>
            <a:r>
              <a:rPr lang="en-GB" sz="2400" dirty="0">
                <a:effectLst/>
                <a:latin typeface="Calibri" panose="020F0502020204030204" pitchFamily="34" charset="0"/>
                <a:ea typeface="Calibri" panose="020F0502020204030204" pitchFamily="34" charset="0"/>
                <a:cs typeface="Times New Roman" panose="02020603050405020304" pitchFamily="18" charset="0"/>
              </a:rPr>
              <a:t> addressing the moral question.</a:t>
            </a:r>
          </a:p>
          <a:p>
            <a:pPr marL="0" indent="0">
              <a:spcBef>
                <a:spcPts val="17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 agree with Keith that it can be pernicious to try to proceed in that way.</a:t>
            </a:r>
          </a:p>
        </p:txBody>
      </p:sp>
    </p:spTree>
    <p:extLst>
      <p:ext uri="{BB962C8B-B14F-4D97-AF65-F5344CB8AC3E}">
        <p14:creationId xmlns:p14="http://schemas.microsoft.com/office/powerpoint/2010/main" val="3259304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spcBef>
                <a:spcPts val="2200"/>
              </a:spcBef>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OK. Should we deny that consciousness exists?</a:t>
            </a:r>
          </a:p>
          <a:p>
            <a:pPr marL="0" indent="0">
              <a:spcBef>
                <a:spcPts val="2200"/>
              </a:spcBef>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I take it that illusionists do not think our concept of consciousness is just a concept of some kind of behavioural/physical/functional process (the kind of “Type-A” concept that pre-exposure Mary possesses). (If </a:t>
            </a:r>
            <a:r>
              <a:rPr lang="en-GB" sz="2300" i="1" dirty="0">
                <a:effectLst/>
                <a:latin typeface="Calibri" panose="020F0502020204030204" pitchFamily="34" charset="0"/>
                <a:ea typeface="Calibri" panose="020F0502020204030204" pitchFamily="34" charset="0"/>
                <a:cs typeface="Times New Roman" panose="02020603050405020304" pitchFamily="18" charset="0"/>
              </a:rPr>
              <a:t>that’s</a:t>
            </a:r>
            <a:r>
              <a:rPr lang="en-GB" sz="2300" dirty="0">
                <a:effectLst/>
                <a:latin typeface="Calibri" panose="020F0502020204030204" pitchFamily="34" charset="0"/>
                <a:ea typeface="Calibri" panose="020F0502020204030204" pitchFamily="34" charset="0"/>
                <a:cs typeface="Times New Roman" panose="02020603050405020304" pitchFamily="18" charset="0"/>
              </a:rPr>
              <a:t> consciousness, why would you deny humans have it?) </a:t>
            </a:r>
          </a:p>
          <a:p>
            <a:pPr marL="0" indent="0">
              <a:spcBef>
                <a:spcPts val="2200"/>
              </a:spcBef>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So they must be thinking of the concept of consciousness as requiring something more of consciousness. </a:t>
            </a:r>
          </a:p>
          <a:p>
            <a:pPr marL="0" indent="0">
              <a:spcBef>
                <a:spcPts val="2200"/>
              </a:spcBef>
              <a:buNone/>
            </a:pPr>
            <a:r>
              <a:rPr lang="en-GB" sz="2300" dirty="0"/>
              <a:t> </a:t>
            </a:r>
          </a:p>
          <a:p>
            <a:pPr marL="0" indent="0">
              <a:spcBef>
                <a:spcPts val="2200"/>
              </a:spcBef>
              <a:buNone/>
            </a:pPr>
            <a:endParaRPr lang="en-GB" sz="2300" dirty="0"/>
          </a:p>
        </p:txBody>
      </p:sp>
    </p:spTree>
    <p:extLst>
      <p:ext uri="{BB962C8B-B14F-4D97-AF65-F5344CB8AC3E}">
        <p14:creationId xmlns:p14="http://schemas.microsoft.com/office/powerpoint/2010/main" val="15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371600"/>
            <a:ext cx="7010400" cy="4754563"/>
          </a:xfrm>
        </p:spPr>
        <p:txBody>
          <a:bodyPr/>
          <a:lstStyle/>
          <a:p>
            <a:pPr marL="0" indent="0">
              <a:spcBef>
                <a:spcPts val="18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Perhaps they are thinking of it as a “phenomenal concept”.</a:t>
            </a:r>
          </a:p>
          <a:p>
            <a:pPr marL="0" indent="0">
              <a:spcBef>
                <a:spcPts val="18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David Chalmers argues that it follows from the nature of phenomenal concepts that they can’t refer to physical states. Maybe illusionists agree with his argument and infer that (since nothing is non-physical) they don’t refer to anything. </a:t>
            </a: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18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If so, I would advise them to sup with a long spoon. (In the end, Chalmers’ argument rests on the idea that phenomenal concepts must reveal all the essential properties of their referents—which strikes me as crediting phenomenal concepts with magical powers.)</a:t>
            </a:r>
          </a:p>
        </p:txBody>
      </p:sp>
    </p:spTree>
    <p:extLst>
      <p:ext uri="{BB962C8B-B14F-4D97-AF65-F5344CB8AC3E}">
        <p14:creationId xmlns:p14="http://schemas.microsoft.com/office/powerpoint/2010/main" val="1498652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Illusionists will do better to hold that our everyday concept of consciousness has an (explicit?/implicit?) theoretical requirement of non-physicality built in (just as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natural pearl</a:t>
            </a:r>
            <a:r>
              <a:rPr lang="en-GB" sz="2200" dirty="0">
                <a:effectLst/>
                <a:latin typeface="Calibri" panose="020F0502020204030204" pitchFamily="34" charset="0"/>
                <a:ea typeface="Calibri" panose="020F0502020204030204" pitchFamily="34" charset="0"/>
                <a:cs typeface="Times New Roman" panose="02020603050405020304" pitchFamily="18" charset="0"/>
              </a:rPr>
              <a:t>, say, has a requirement of non-cultured built in).</a:t>
            </a:r>
          </a:p>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I’m sort of sympathetic. After all, I’ve always held that we’re all subject, for some reason, to a persistent “intuition of distinctness”.</a:t>
            </a:r>
          </a:p>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But is this analytically part of the concept, as illusionists hold, or just a further synthetic belief attached to it, as I’ve always supposed?</a:t>
            </a:r>
          </a:p>
        </p:txBody>
      </p:sp>
    </p:spTree>
    <p:extLst>
      <p:ext uri="{BB962C8B-B14F-4D97-AF65-F5344CB8AC3E}">
        <p14:creationId xmlns:p14="http://schemas.microsoft.com/office/powerpoint/2010/main" val="522926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600200"/>
            <a:ext cx="7010400" cy="4525963"/>
          </a:xfrm>
        </p:spPr>
        <p:txBody>
          <a:bodyPr/>
          <a:lstStyle/>
          <a:p>
            <a:pPr marL="0" indent="0">
              <a:spcBef>
                <a:spcPts val="2000"/>
              </a:spcBef>
              <a:buNone/>
            </a:pPr>
            <a:r>
              <a:rPr lang="en-GB" sz="2500" dirty="0">
                <a:effectLst/>
                <a:latin typeface="Calibri" panose="020F0502020204030204" pitchFamily="34" charset="0"/>
                <a:ea typeface="Calibri" panose="020F0502020204030204" pitchFamily="34" charset="0"/>
                <a:cs typeface="Times New Roman" panose="02020603050405020304" pitchFamily="18" charset="0"/>
              </a:rPr>
              <a:t>Now this question has been raised, I am happy to allow that there is no fact of matter here.</a:t>
            </a:r>
          </a:p>
          <a:p>
            <a:pPr marL="0" indent="0">
              <a:spcBef>
                <a:spcPts val="2000"/>
              </a:spcBef>
              <a:buNone/>
            </a:pPr>
            <a:r>
              <a:rPr lang="en-GB" sz="2500" dirty="0">
                <a:effectLst/>
                <a:latin typeface="Calibri" panose="020F0502020204030204" pitchFamily="34" charset="0"/>
                <a:ea typeface="Calibri" panose="020F0502020204030204" pitchFamily="34" charset="0"/>
                <a:cs typeface="Times New Roman" panose="02020603050405020304" pitchFamily="18" charset="0"/>
              </a:rPr>
              <a:t>Indeed I think there are good reasons why there’s no fact of the matter.</a:t>
            </a:r>
          </a:p>
          <a:p>
            <a:pPr marL="0" indent="0">
              <a:spcBef>
                <a:spcPts val="2000"/>
              </a:spcBef>
              <a:buNone/>
            </a:pPr>
            <a:r>
              <a:rPr lang="en-GB" sz="2500" dirty="0">
                <a:effectLst/>
                <a:latin typeface="Calibri" panose="020F0502020204030204" pitchFamily="34" charset="0"/>
                <a:ea typeface="Calibri" panose="020F0502020204030204" pitchFamily="34" charset="0"/>
                <a:cs typeface="Times New Roman" panose="02020603050405020304" pitchFamily="18" charset="0"/>
              </a:rPr>
              <a:t>Go back to the whale oil society. I pointed out that they had no reason to resolve the issue of whether </a:t>
            </a:r>
            <a:r>
              <a:rPr lang="en-GB" sz="2500" i="1" dirty="0">
                <a:effectLst/>
                <a:latin typeface="Calibri" panose="020F0502020204030204" pitchFamily="34" charset="0"/>
                <a:ea typeface="Calibri" panose="020F0502020204030204" pitchFamily="34" charset="0"/>
                <a:cs typeface="Times New Roman" panose="02020603050405020304" pitchFamily="18" charset="0"/>
              </a:rPr>
              <a:t>oil </a:t>
            </a:r>
            <a:r>
              <a:rPr lang="en-GB" sz="2500" dirty="0">
                <a:effectLst/>
                <a:latin typeface="Calibri" panose="020F0502020204030204" pitchFamily="34" charset="0"/>
                <a:ea typeface="Calibri" panose="020F0502020204030204" pitchFamily="34" charset="0"/>
                <a:cs typeface="Times New Roman" panose="02020603050405020304" pitchFamily="18" charset="0"/>
              </a:rPr>
              <a:t>required just S or rather W as well. Just the same samples would be picked out either way.</a:t>
            </a:r>
          </a:p>
        </p:txBody>
      </p:sp>
    </p:spTree>
    <p:extLst>
      <p:ext uri="{BB962C8B-B14F-4D97-AF65-F5344CB8AC3E}">
        <p14:creationId xmlns:p14="http://schemas.microsoft.com/office/powerpoint/2010/main" val="2332090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Now consider our intellectual ancestors, facing the question of whether consciousness requires just whatever is going on when we function responsively F or whether it additionally requires that this be non-physical D. </a:t>
            </a:r>
          </a:p>
          <a:p>
            <a:pPr marL="0" indent="0">
              <a:buNone/>
            </a:pPr>
            <a:endParaRPr lang="en-GB" sz="23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Since they were all confident in their dualism, until pretty recently, they would have seen no reason to decide this semantic issue—after all, the same states would be picked out either way.</a:t>
            </a:r>
          </a:p>
        </p:txBody>
      </p:sp>
    </p:spTree>
    <p:extLst>
      <p:ext uri="{BB962C8B-B14F-4D97-AF65-F5344CB8AC3E}">
        <p14:creationId xmlns:p14="http://schemas.microsoft.com/office/powerpoint/2010/main" val="371826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02BCCE1F-2A3B-1858-261A-33F9BBEA0064}"/>
              </a:ext>
            </a:extLst>
          </p:cNvPr>
          <p:cNvSpPr>
            <a:spLocks noGrp="1" noChangeArrowheads="1"/>
          </p:cNvSpPr>
          <p:nvPr>
            <p:ph type="title"/>
          </p:nvPr>
        </p:nvSpPr>
        <p:spPr>
          <a:xfrm>
            <a:off x="457200" y="274638"/>
            <a:ext cx="8229600" cy="1325562"/>
          </a:xfrm>
        </p:spPr>
        <p:txBody>
          <a:bodyPr/>
          <a:lstStyle/>
          <a:p>
            <a:pPr eaLnBrk="1" hangingPunct="1"/>
            <a:r>
              <a:rPr lang="en-GB" altLang="en-US" sz="4800" b="1" dirty="0">
                <a:solidFill>
                  <a:srgbClr val="C00000"/>
                </a:solidFill>
                <a:ea typeface="ＭＳ Ｐゴシック" panose="020B0600070205080204" pitchFamily="34" charset="-128"/>
              </a:rPr>
              <a:t>Plan</a:t>
            </a:r>
            <a:endParaRPr lang="en-US" altLang="en-US" sz="4800" b="1" u="sng" dirty="0">
              <a:solidFill>
                <a:srgbClr val="C00000"/>
              </a:solidFill>
              <a:ea typeface="ＭＳ Ｐゴシック" panose="020B0600070205080204" pitchFamily="34" charset="-128"/>
            </a:endParaRPr>
          </a:p>
        </p:txBody>
      </p:sp>
      <p:sp>
        <p:nvSpPr>
          <p:cNvPr id="15362" name="Rectangle 3">
            <a:extLst>
              <a:ext uri="{FF2B5EF4-FFF2-40B4-BE49-F238E27FC236}">
                <a16:creationId xmlns:a16="http://schemas.microsoft.com/office/drawing/2014/main" id="{51062478-D860-45AB-5A08-F0F1CF762F45}"/>
              </a:ext>
            </a:extLst>
          </p:cNvPr>
          <p:cNvSpPr>
            <a:spLocks noGrp="1" noChangeArrowheads="1"/>
          </p:cNvSpPr>
          <p:nvPr>
            <p:ph type="body" idx="1"/>
          </p:nvPr>
        </p:nvSpPr>
        <p:spPr>
          <a:xfrm>
            <a:off x="1447800" y="1066800"/>
            <a:ext cx="6629400" cy="5059363"/>
          </a:xfrm>
        </p:spPr>
        <p:txBody>
          <a:bodyPr/>
          <a:lstStyle/>
          <a:p>
            <a:pPr marL="0" indent="0">
              <a:buNone/>
            </a:pPr>
            <a:endParaRPr lang="en-GB" altLang="en-US" sz="2400" dirty="0">
              <a:ea typeface="ＭＳ Ｐゴシック" panose="020B0600070205080204" pitchFamily="34" charset="-128"/>
            </a:endParaRPr>
          </a:p>
          <a:p>
            <a:pPr marL="0" indent="0">
              <a:buNone/>
            </a:pPr>
            <a:endParaRPr lang="en-GB" altLang="en-US" sz="2400" dirty="0">
              <a:ea typeface="ＭＳ Ｐゴシック" panose="020B0600070205080204" pitchFamily="34" charset="-128"/>
            </a:endParaRPr>
          </a:p>
          <a:p>
            <a:pPr marL="0" indent="0">
              <a:spcBef>
                <a:spcPts val="2000"/>
              </a:spcBef>
              <a:buNone/>
            </a:pPr>
            <a:r>
              <a:rPr lang="en-GB" sz="2400" dirty="0"/>
              <a:t>1 Introduction </a:t>
            </a:r>
          </a:p>
          <a:p>
            <a:pPr marL="0" indent="0">
              <a:spcBef>
                <a:spcPts val="2000"/>
              </a:spcBef>
              <a:buNone/>
            </a:pPr>
            <a:r>
              <a:rPr lang="en-GB" sz="2400" dirty="0"/>
              <a:t>2 Borderlines</a:t>
            </a:r>
          </a:p>
          <a:p>
            <a:pPr marL="0" indent="0">
              <a:spcBef>
                <a:spcPts val="2000"/>
              </a:spcBef>
              <a:buNone/>
            </a:pPr>
            <a:r>
              <a:rPr lang="en-GB" sz="2400" dirty="0"/>
              <a:t>3 Indeterminacies</a:t>
            </a:r>
          </a:p>
          <a:p>
            <a:pPr marL="0" indent="0">
              <a:spcBef>
                <a:spcPts val="2000"/>
              </a:spcBef>
              <a:buNone/>
            </a:pPr>
            <a:r>
              <a:rPr lang="en-GB" sz="2400" dirty="0"/>
              <a:t>4 Moral Interlude</a:t>
            </a:r>
          </a:p>
          <a:p>
            <a:pPr marL="0" indent="0">
              <a:spcBef>
                <a:spcPts val="2000"/>
              </a:spcBef>
              <a:buNone/>
            </a:pPr>
            <a:r>
              <a:rPr lang="en-GB" sz="2400" dirty="0"/>
              <a:t>5 Illusionism—Reduce or Eliminate?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spcBef>
                <a:spcPts val="2000"/>
              </a:spcBef>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But—and here’s the twist—we physicalists now need to decide the issue—because we have now realized that the actual world is one of those where the concept doesn’t give clear answers—it’s one of the worlds where it’s indeterminate whether humans are conscious. </a:t>
            </a:r>
          </a:p>
          <a:p>
            <a:pPr marL="0" indent="0">
              <a:spcBef>
                <a:spcPts val="2000"/>
              </a:spcBef>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And so now we have to choose, in a way that’s left open by our loose prior concept, which way to go—”yes” we’re conscious because we function responsively F—or “no” there’s no consciousness because nothing has D.</a:t>
            </a:r>
            <a:endParaRPr lang="en-GB" sz="23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2000"/>
              </a:spcBef>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 Nothing in prior usage and the facts decides this.</a:t>
            </a:r>
          </a:p>
        </p:txBody>
      </p:sp>
    </p:spTree>
    <p:extLst>
      <p:ext uri="{BB962C8B-B14F-4D97-AF65-F5344CB8AC3E}">
        <p14:creationId xmlns:p14="http://schemas.microsoft.com/office/powerpoint/2010/main" val="2921131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spcBef>
                <a:spcPts val="2400"/>
              </a:spcBef>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This set-up is common, in science, as well as philosophy.</a:t>
            </a:r>
          </a:p>
          <a:p>
            <a:pPr marL="0" indent="0">
              <a:spcBef>
                <a:spcPts val="2400"/>
              </a:spcBef>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Is the requirement that atoms have nuclei part of the contemporary concept of </a:t>
            </a:r>
            <a:r>
              <a:rPr lang="en-GB" sz="2300" i="1" dirty="0">
                <a:effectLst/>
                <a:latin typeface="Calibri" panose="020F0502020204030204" pitchFamily="34" charset="0"/>
                <a:ea typeface="Calibri" panose="020F0502020204030204" pitchFamily="34" charset="0"/>
                <a:cs typeface="Times New Roman" panose="02020603050405020304" pitchFamily="18" charset="0"/>
              </a:rPr>
              <a:t>atom </a:t>
            </a:r>
            <a:r>
              <a:rPr lang="en-GB" sz="2300" dirty="0">
                <a:effectLst/>
                <a:latin typeface="Calibri" panose="020F0502020204030204" pitchFamily="34" charset="0"/>
                <a:ea typeface="Calibri" panose="020F0502020204030204" pitchFamily="34" charset="0"/>
                <a:cs typeface="Times New Roman" panose="02020603050405020304" pitchFamily="18" charset="0"/>
              </a:rPr>
              <a:t>as well as . . . ? Who cares? We’ll get the same entities either way.</a:t>
            </a:r>
          </a:p>
          <a:p>
            <a:pPr marL="0" indent="0">
              <a:spcBef>
                <a:spcPts val="2400"/>
              </a:spcBef>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Is </a:t>
            </a:r>
            <a:r>
              <a:rPr lang="en-GB" sz="2300" i="1" dirty="0">
                <a:effectLst/>
                <a:latin typeface="Calibri" panose="020F0502020204030204" pitchFamily="34" charset="0"/>
                <a:ea typeface="Calibri" panose="020F0502020204030204" pitchFamily="34" charset="0"/>
                <a:cs typeface="Times New Roman" panose="02020603050405020304" pitchFamily="18" charset="0"/>
              </a:rPr>
              <a:t>Euclidean</a:t>
            </a:r>
            <a:r>
              <a:rPr lang="en-GB" sz="2300" dirty="0">
                <a:effectLst/>
                <a:latin typeface="Calibri" panose="020F0502020204030204" pitchFamily="34" charset="0"/>
                <a:ea typeface="Calibri" panose="020F0502020204030204" pitchFamily="34" charset="0"/>
                <a:cs typeface="Times New Roman" panose="02020603050405020304" pitchFamily="18" charset="0"/>
              </a:rPr>
              <a:t> is part of the concept of </a:t>
            </a:r>
            <a:r>
              <a:rPr lang="en-GB" sz="2300" i="1" dirty="0">
                <a:effectLst/>
                <a:latin typeface="Calibri" panose="020F0502020204030204" pitchFamily="34" charset="0"/>
                <a:ea typeface="Calibri" panose="020F0502020204030204" pitchFamily="34" charset="0"/>
                <a:cs typeface="Times New Roman" panose="02020603050405020304" pitchFamily="18" charset="0"/>
              </a:rPr>
              <a:t>straight line</a:t>
            </a:r>
            <a:r>
              <a:rPr lang="en-GB" sz="2300" i="1" dirty="0">
                <a:latin typeface="Calibri" panose="020F0502020204030204" pitchFamily="34" charset="0"/>
                <a:ea typeface="Calibri" panose="020F0502020204030204" pitchFamily="34" charset="0"/>
                <a:cs typeface="Times New Roman" panose="02020603050405020304" pitchFamily="18" charset="0"/>
              </a:rPr>
              <a:t> </a:t>
            </a:r>
            <a:r>
              <a:rPr lang="en-GB" sz="2300" dirty="0">
                <a:latin typeface="Calibri" panose="020F0502020204030204" pitchFamily="34" charset="0"/>
                <a:ea typeface="Calibri" panose="020F0502020204030204" pitchFamily="34" charset="0"/>
                <a:cs typeface="Times New Roman" panose="02020603050405020304" pitchFamily="18" charset="0"/>
              </a:rPr>
              <a:t>as well as shortest distance . . .? Who cares?</a:t>
            </a:r>
            <a:endParaRPr lang="en-GB" sz="2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400"/>
              </a:spcBef>
              <a:buNone/>
            </a:pPr>
            <a:r>
              <a:rPr lang="en-GB" sz="2300" dirty="0">
                <a:latin typeface="Calibri" panose="020F0502020204030204" pitchFamily="34" charset="0"/>
                <a:ea typeface="Calibri" panose="020F0502020204030204" pitchFamily="34" charset="0"/>
                <a:cs typeface="Times New Roman" panose="02020603050405020304" pitchFamily="18" charset="0"/>
              </a:rPr>
              <a:t>Except here it’s turned out we have to care, and we opted for “no”.</a:t>
            </a:r>
            <a:endParaRPr lang="en-GB" sz="2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9704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Is fluid part of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caloric</a:t>
            </a:r>
            <a:r>
              <a:rPr lang="en-GB" sz="2400" dirty="0">
                <a:effectLst/>
                <a:latin typeface="Calibri" panose="020F0502020204030204" pitchFamily="34" charset="0"/>
                <a:ea typeface="Calibri" panose="020F0502020204030204" pitchFamily="34" charset="0"/>
                <a:cs typeface="Times New Roman" panose="02020603050405020304" pitchFamily="18" charset="0"/>
              </a:rPr>
              <a:t>? (Yes.)</a:t>
            </a:r>
          </a:p>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Is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emitted in combustion</a:t>
            </a:r>
            <a:r>
              <a:rPr lang="en-GB" sz="2400" dirty="0">
                <a:effectLst/>
                <a:latin typeface="Calibri" panose="020F0502020204030204" pitchFamily="34" charset="0"/>
                <a:ea typeface="Calibri" panose="020F0502020204030204" pitchFamily="34" charset="0"/>
                <a:cs typeface="Times New Roman" panose="02020603050405020304" pitchFamily="18" charset="0"/>
              </a:rPr>
              <a:t> part of</a:t>
            </a:r>
            <a:r>
              <a:rPr lang="en-GB" sz="2400" i="1" dirty="0">
                <a:effectLst/>
                <a:latin typeface="Calibri" panose="020F0502020204030204" pitchFamily="34" charset="0"/>
                <a:ea typeface="Calibri" panose="020F0502020204030204" pitchFamily="34" charset="0"/>
                <a:cs typeface="Times New Roman" panose="02020603050405020304" pitchFamily="18" charset="0"/>
              </a:rPr>
              <a:t> phlogiston</a:t>
            </a:r>
            <a:r>
              <a:rPr lang="en-GB" sz="2400" dirty="0">
                <a:effectLst/>
                <a:latin typeface="Calibri" panose="020F0502020204030204" pitchFamily="34" charset="0"/>
                <a:ea typeface="Calibri" panose="020F0502020204030204" pitchFamily="34" charset="0"/>
                <a:cs typeface="Times New Roman" panose="02020603050405020304" pitchFamily="18" charset="0"/>
              </a:rPr>
              <a:t>? (Yes.) </a:t>
            </a:r>
          </a:p>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Is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proportional to amount of matter</a:t>
            </a:r>
            <a:r>
              <a:rPr lang="en-GB" sz="2400" dirty="0">
                <a:effectLst/>
                <a:latin typeface="Calibri" panose="020F0502020204030204" pitchFamily="34" charset="0"/>
                <a:ea typeface="Calibri" panose="020F0502020204030204" pitchFamily="34" charset="0"/>
                <a:cs typeface="Times New Roman" panose="02020603050405020304" pitchFamily="18" charset="0"/>
              </a:rPr>
              <a:t> part of</a:t>
            </a:r>
            <a:r>
              <a:rPr lang="en-GB" sz="2400" i="1" dirty="0">
                <a:effectLst/>
                <a:latin typeface="Calibri" panose="020F0502020204030204" pitchFamily="34" charset="0"/>
                <a:ea typeface="Calibri" panose="020F0502020204030204" pitchFamily="34" charset="0"/>
                <a:cs typeface="Times New Roman" panose="02020603050405020304" pitchFamily="18" charset="0"/>
              </a:rPr>
              <a:t> mass</a:t>
            </a:r>
            <a:r>
              <a:rPr lang="en-GB" sz="2400" dirty="0">
                <a:effectLst/>
                <a:latin typeface="Calibri" panose="020F0502020204030204" pitchFamily="34" charset="0"/>
                <a:ea typeface="Calibri" panose="020F0502020204030204" pitchFamily="34" charset="0"/>
                <a:cs typeface="Times New Roman" panose="02020603050405020304" pitchFamily="18" charset="0"/>
              </a:rPr>
              <a:t>? (No.) </a:t>
            </a:r>
          </a:p>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Is </a:t>
            </a:r>
            <a:r>
              <a:rPr lang="en-GB" sz="2400" i="1" dirty="0">
                <a:latin typeface="Calibri" panose="020F0502020204030204" pitchFamily="34" charset="0"/>
                <a:ea typeface="Calibri" panose="020F0502020204030204" pitchFamily="34" charset="0"/>
                <a:cs typeface="Times New Roman" panose="02020603050405020304" pitchFamily="18" charset="0"/>
              </a:rPr>
              <a:t>at absolute rest</a:t>
            </a:r>
            <a:r>
              <a:rPr lang="en-GB" sz="2400" dirty="0">
                <a:effectLst/>
                <a:latin typeface="Calibri" panose="020F0502020204030204" pitchFamily="34" charset="0"/>
                <a:ea typeface="Calibri" panose="020F0502020204030204" pitchFamily="34" charset="0"/>
                <a:cs typeface="Times New Roman" panose="02020603050405020304" pitchFamily="18" charset="0"/>
              </a:rPr>
              <a:t> part of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ether</a:t>
            </a:r>
            <a:r>
              <a:rPr lang="en-GB" sz="2400" dirty="0">
                <a:effectLst/>
                <a:latin typeface="Calibri" panose="020F0502020204030204" pitchFamily="34" charset="0"/>
                <a:ea typeface="Calibri" panose="020F0502020204030204" pitchFamily="34" charset="0"/>
                <a:cs typeface="Times New Roman" panose="02020603050405020304" pitchFamily="18" charset="0"/>
              </a:rPr>
              <a:t>? (Yes.)</a:t>
            </a:r>
          </a:p>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If there’s a pattern here, it’s only—do the new scientists want to present themselves as continuous with their predecessors or not?</a:t>
            </a:r>
          </a:p>
        </p:txBody>
      </p:sp>
    </p:spTree>
    <p:extLst>
      <p:ext uri="{BB962C8B-B14F-4D97-AF65-F5344CB8AC3E}">
        <p14:creationId xmlns:p14="http://schemas.microsoft.com/office/powerpoint/2010/main" val="2662354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600200"/>
            <a:ext cx="7010400" cy="4525963"/>
          </a:xfrm>
        </p:spPr>
        <p:txBody>
          <a:bodyPr/>
          <a:lstStyle/>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We get the same in philosophy.</a:t>
            </a:r>
          </a:p>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Is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transcends natural law</a:t>
            </a:r>
            <a:r>
              <a:rPr lang="en-GB" sz="2200" dirty="0">
                <a:effectLst/>
                <a:latin typeface="Calibri" panose="020F0502020204030204" pitchFamily="34" charset="0"/>
                <a:ea typeface="Calibri" panose="020F0502020204030204" pitchFamily="34" charset="0"/>
                <a:cs typeface="Times New Roman" panose="02020603050405020304" pitchFamily="18" charset="0"/>
              </a:rPr>
              <a:t> part of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free will</a:t>
            </a:r>
            <a:r>
              <a:rPr lang="en-GB" sz="2200" dirty="0">
                <a:effectLst/>
                <a:latin typeface="Calibri" panose="020F0502020204030204" pitchFamily="34" charset="0"/>
                <a:ea typeface="Calibri" panose="020F0502020204030204" pitchFamily="34" charset="0"/>
                <a:cs typeface="Times New Roman" panose="02020603050405020304" pitchFamily="18" charset="0"/>
              </a:rPr>
              <a:t> or not?</a:t>
            </a:r>
          </a:p>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Is fixed by the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conscious nature of mental states</a:t>
            </a:r>
            <a:r>
              <a:rPr lang="en-GB" sz="2200" dirty="0">
                <a:effectLst/>
                <a:latin typeface="Calibri" panose="020F0502020204030204" pitchFamily="34" charset="0"/>
                <a:ea typeface="Calibri" panose="020F0502020204030204" pitchFamily="34" charset="0"/>
                <a:cs typeface="Times New Roman" panose="02020603050405020304" pitchFamily="18" charset="0"/>
              </a:rPr>
              <a:t> part of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representation</a:t>
            </a:r>
            <a:r>
              <a:rPr lang="en-GB" sz="2200" dirty="0">
                <a:effectLst/>
                <a:latin typeface="Calibri" panose="020F0502020204030204" pitchFamily="34" charset="0"/>
                <a:ea typeface="Calibri" panose="020F0502020204030204" pitchFamily="34" charset="0"/>
                <a:cs typeface="Times New Roman" panose="02020603050405020304" pitchFamily="18" charset="0"/>
              </a:rPr>
              <a:t> or not?</a:t>
            </a:r>
          </a:p>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And – to return to today’s topic – is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non-physicality </a:t>
            </a:r>
            <a:r>
              <a:rPr lang="en-GB" sz="2200" dirty="0">
                <a:effectLst/>
                <a:latin typeface="Calibri" panose="020F0502020204030204" pitchFamily="34" charset="0"/>
                <a:ea typeface="Calibri" panose="020F0502020204030204" pitchFamily="34" charset="0"/>
                <a:cs typeface="Times New Roman" panose="02020603050405020304" pitchFamily="18" charset="0"/>
              </a:rPr>
              <a:t>part of</a:t>
            </a:r>
            <a:r>
              <a:rPr lang="en-GB" sz="2200" i="1" dirty="0">
                <a:effectLst/>
                <a:latin typeface="Calibri" panose="020F0502020204030204" pitchFamily="34" charset="0"/>
                <a:ea typeface="Calibri" panose="020F0502020204030204" pitchFamily="34" charset="0"/>
                <a:cs typeface="Times New Roman" panose="02020603050405020304" pitchFamily="18" charset="0"/>
              </a:rPr>
              <a:t> consciousness</a:t>
            </a:r>
            <a:r>
              <a:rPr lang="en-GB" sz="2200" dirty="0">
                <a:effectLst/>
                <a:latin typeface="Calibri" panose="020F0502020204030204" pitchFamily="34" charset="0"/>
                <a:ea typeface="Calibri" panose="020F0502020204030204" pitchFamily="34" charset="0"/>
                <a:cs typeface="Times New Roman" panose="02020603050405020304" pitchFamily="18" charset="0"/>
              </a:rPr>
              <a:t> or not?</a:t>
            </a:r>
          </a:p>
          <a:p>
            <a:pPr marL="0" indent="0">
              <a:spcBef>
                <a:spcPts val="20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As with all the other cases, this is a matter for pragmatic decision, and not forced on us by facts and prior concepts.</a:t>
            </a:r>
          </a:p>
        </p:txBody>
      </p:sp>
    </p:spTree>
    <p:extLst>
      <p:ext uri="{BB962C8B-B14F-4D97-AF65-F5344CB8AC3E}">
        <p14:creationId xmlns:p14="http://schemas.microsoft.com/office/powerpoint/2010/main" val="2157747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600200"/>
            <a:ext cx="7010400" cy="4525963"/>
          </a:xfrm>
        </p:spPr>
        <p:txBody>
          <a:bodyPr/>
          <a:lstStyle/>
          <a:p>
            <a:pPr marL="0" indent="0">
              <a:spcBef>
                <a:spcPts val="25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I’ve always felt that the right response is to opt for a permissive notion of consciousness, and say yes there is consciousness (but it’s just physical) rather than sound like an idiot and go round saying nobody is conscious.</a:t>
            </a:r>
          </a:p>
          <a:p>
            <a:pPr marL="0" indent="0">
              <a:spcBef>
                <a:spcPts val="25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And yesterday it turns out Keith agrees. (Dan’s not so clear—but note that on the precisely analogous issue of free will, he’s always been a reducer, not an eliminator—we have all the varieties of free will worth wanting.)</a:t>
            </a:r>
          </a:p>
        </p:txBody>
      </p:sp>
    </p:spTree>
    <p:extLst>
      <p:ext uri="{BB962C8B-B14F-4D97-AF65-F5344CB8AC3E}">
        <p14:creationId xmlns:p14="http://schemas.microsoft.com/office/powerpoint/2010/main" val="942582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4800" b="1" dirty="0">
                <a:solidFill>
                  <a:srgbClr val="C00000"/>
                </a:solidFill>
                <a:ea typeface="ＭＳ Ｐゴシック" panose="020B0600070205080204" pitchFamily="34" charset="-128"/>
              </a:rPr>
              <a:t>Illusionism</a:t>
            </a:r>
            <a:endParaRPr lang="en-US" altLang="en-US" sz="48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600200"/>
            <a:ext cx="7010400" cy="4525963"/>
          </a:xfrm>
        </p:spPr>
        <p:txBody>
          <a:bodyPr/>
          <a:lstStyle/>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So what are we left with? </a:t>
            </a:r>
          </a:p>
          <a:p>
            <a:pPr marL="0" indent="0">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Well, note that I’ve become more illusionist that the illusionists. </a:t>
            </a:r>
          </a:p>
          <a:p>
            <a:pPr marL="0" indent="0">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While we all agree DON’T deny consciousness, I’ve added the further point that this is merely a matter of rhetorical effectiveness, and that nothing in rationality rules out the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eliminativist</a:t>
            </a:r>
            <a:r>
              <a:rPr lang="en-GB" sz="2400" dirty="0">
                <a:effectLst/>
                <a:latin typeface="Calibri" panose="020F0502020204030204" pitchFamily="34" charset="0"/>
                <a:ea typeface="Calibri" panose="020F0502020204030204" pitchFamily="34" charset="0"/>
                <a:cs typeface="Times New Roman" panose="02020603050405020304" pitchFamily="18" charset="0"/>
              </a:rPr>
              <a:t> alternative of denying consciousness. </a:t>
            </a:r>
          </a:p>
        </p:txBody>
      </p:sp>
    </p:spTree>
    <p:extLst>
      <p:ext uri="{BB962C8B-B14F-4D97-AF65-F5344CB8AC3E}">
        <p14:creationId xmlns:p14="http://schemas.microsoft.com/office/powerpoint/2010/main" val="2847838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CFDA4C34-2719-0A5F-ECE9-B5C745F83E59}"/>
              </a:ext>
            </a:extLst>
          </p:cNvPr>
          <p:cNvSpPr>
            <a:spLocks noGrp="1" noChangeArrowheads="1"/>
          </p:cNvSpPr>
          <p:nvPr>
            <p:ph type="title"/>
          </p:nvPr>
        </p:nvSpPr>
        <p:spPr/>
        <p:txBody>
          <a:bodyPr/>
          <a:lstStyle/>
          <a:p>
            <a:endParaRPr lang="en-GB" altLang="en-US" sz="4000">
              <a:ea typeface="ＭＳ Ｐゴシック" panose="020B0600070205080204" pitchFamily="34" charset="-128"/>
            </a:endParaRPr>
          </a:p>
        </p:txBody>
      </p:sp>
      <p:sp>
        <p:nvSpPr>
          <p:cNvPr id="30722" name="Content Placeholder 2">
            <a:extLst>
              <a:ext uri="{FF2B5EF4-FFF2-40B4-BE49-F238E27FC236}">
                <a16:creationId xmlns:a16="http://schemas.microsoft.com/office/drawing/2014/main" id="{F6770213-B70F-8E6B-E1F2-7450F8E58BB0}"/>
              </a:ext>
            </a:extLst>
          </p:cNvPr>
          <p:cNvSpPr>
            <a:spLocks noGrp="1" noChangeArrowheads="1"/>
          </p:cNvSpPr>
          <p:nvPr>
            <p:ph idx="1"/>
          </p:nvPr>
        </p:nvSpPr>
        <p:spPr>
          <a:xfrm>
            <a:off x="381000" y="1143000"/>
            <a:ext cx="8229600" cy="4983163"/>
          </a:xfrm>
        </p:spPr>
        <p:txBody>
          <a:bodyPr/>
          <a:lstStyle/>
          <a:p>
            <a:pPr marL="0" indent="0" algn="ctr">
              <a:buFontTx/>
              <a:buNone/>
            </a:pPr>
            <a:endParaRPr lang="en-GB" altLang="en-US" sz="4000" b="1">
              <a:solidFill>
                <a:srgbClr val="C00000"/>
              </a:solidFill>
              <a:ea typeface="ＭＳ Ｐゴシック" panose="020B0600070205080204" pitchFamily="34" charset="-128"/>
            </a:endParaRPr>
          </a:p>
          <a:p>
            <a:pPr marL="0" indent="0" algn="ctr">
              <a:buFontTx/>
              <a:buNone/>
            </a:pPr>
            <a:endParaRPr lang="en-GB" altLang="en-US" sz="4000" b="1">
              <a:solidFill>
                <a:srgbClr val="C00000"/>
              </a:solidFill>
              <a:ea typeface="ＭＳ Ｐゴシック" panose="020B0600070205080204" pitchFamily="34" charset="-128"/>
            </a:endParaRPr>
          </a:p>
          <a:p>
            <a:pPr marL="0" indent="0" algn="ctr">
              <a:buFontTx/>
              <a:buNone/>
            </a:pPr>
            <a:r>
              <a:rPr lang="en-GB" altLang="en-US" sz="7200" b="1">
                <a:solidFill>
                  <a:srgbClr val="C00000"/>
                </a:solidFill>
                <a:ea typeface="ＭＳ Ｐゴシック" panose="020B0600070205080204" pitchFamily="34" charset="-128"/>
              </a:rPr>
              <a:t>The End</a:t>
            </a:r>
            <a:endParaRPr lang="en-GB" altLang="en-US" sz="720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A7B4065D-D677-0A64-3604-0587F526642A}"/>
              </a:ext>
            </a:extLst>
          </p:cNvPr>
          <p:cNvSpPr>
            <a:spLocks noGrp="1" noChangeArrowheads="1"/>
          </p:cNvSpPr>
          <p:nvPr>
            <p:ph type="title"/>
          </p:nvPr>
        </p:nvSpPr>
        <p:spPr/>
        <p:txBody>
          <a:bodyPr/>
          <a:lstStyle/>
          <a:p>
            <a:pPr eaLnBrk="1" hangingPunct="1"/>
            <a:r>
              <a:rPr lang="en-GB" altLang="en-US" b="1" dirty="0">
                <a:solidFill>
                  <a:srgbClr val="C00000"/>
                </a:solidFill>
                <a:ea typeface="ＭＳ Ｐゴシック" panose="020B0600070205080204" pitchFamily="34" charset="-128"/>
              </a:rPr>
              <a:t>Introduction</a:t>
            </a:r>
            <a:endParaRPr lang="en-US" altLang="en-US" b="1" u="sng" dirty="0">
              <a:solidFill>
                <a:srgbClr val="C00000"/>
              </a:solidFill>
              <a:ea typeface="ＭＳ Ｐゴシック" panose="020B0600070205080204" pitchFamily="34" charset="-128"/>
            </a:endParaRPr>
          </a:p>
        </p:txBody>
      </p:sp>
      <p:sp>
        <p:nvSpPr>
          <p:cNvPr id="16386" name="Rectangle 3">
            <a:extLst>
              <a:ext uri="{FF2B5EF4-FFF2-40B4-BE49-F238E27FC236}">
                <a16:creationId xmlns:a16="http://schemas.microsoft.com/office/drawing/2014/main" id="{2F18661A-960F-48C6-109F-848B5423085A}"/>
              </a:ext>
            </a:extLst>
          </p:cNvPr>
          <p:cNvSpPr>
            <a:spLocks noGrp="1" noChangeArrowheads="1"/>
          </p:cNvSpPr>
          <p:nvPr>
            <p:ph type="body" idx="1"/>
          </p:nvPr>
        </p:nvSpPr>
        <p:spPr>
          <a:xfrm>
            <a:off x="1066800" y="1600200"/>
            <a:ext cx="7010400" cy="4525963"/>
          </a:xfrm>
        </p:spPr>
        <p:txBody>
          <a:bodyPr/>
          <a:lstStyle/>
          <a:p>
            <a:pPr marL="0" indent="0">
              <a:spcBef>
                <a:spcPts val="1600"/>
              </a:spcBef>
              <a:buNone/>
            </a:pPr>
            <a:r>
              <a:rPr lang="en-GB" sz="2100" dirty="0">
                <a:effectLst/>
                <a:latin typeface="+mj-lt"/>
                <a:ea typeface="Calibri" panose="020F0502020204030204" pitchFamily="34" charset="0"/>
                <a:cs typeface="Times New Roman" panose="02020603050405020304" pitchFamily="18" charset="0"/>
              </a:rPr>
              <a:t>I cede to no-one in my </a:t>
            </a:r>
            <a:r>
              <a:rPr lang="en-GB" sz="2100" dirty="0" err="1">
                <a:effectLst/>
                <a:latin typeface="+mj-lt"/>
                <a:ea typeface="Calibri" panose="020F0502020204030204" pitchFamily="34" charset="0"/>
                <a:cs typeface="Times New Roman" panose="02020603050405020304" pitchFamily="18" charset="0"/>
              </a:rPr>
              <a:t>deflationism</a:t>
            </a:r>
            <a:r>
              <a:rPr lang="en-GB" sz="2100" dirty="0">
                <a:effectLst/>
                <a:latin typeface="+mj-lt"/>
                <a:ea typeface="Calibri" panose="020F0502020204030204" pitchFamily="34" charset="0"/>
                <a:cs typeface="Times New Roman" panose="02020603050405020304" pitchFamily="18" charset="0"/>
              </a:rPr>
              <a:t> about consciousness. (I agreed with all of Keith </a:t>
            </a:r>
            <a:r>
              <a:rPr lang="en-GB" sz="2100" dirty="0" err="1">
                <a:effectLst/>
                <a:latin typeface="+mj-lt"/>
                <a:ea typeface="Calibri" panose="020F0502020204030204" pitchFamily="34" charset="0"/>
                <a:cs typeface="Times New Roman" panose="02020603050405020304" pitchFamily="18" charset="0"/>
              </a:rPr>
              <a:t>Frankish’s</a:t>
            </a:r>
            <a:r>
              <a:rPr lang="en-GB" sz="2100" dirty="0">
                <a:effectLst/>
                <a:latin typeface="+mj-lt"/>
                <a:ea typeface="Calibri" panose="020F0502020204030204" pitchFamily="34" charset="0"/>
                <a:cs typeface="Times New Roman" panose="02020603050405020304" pitchFamily="18" charset="0"/>
              </a:rPr>
              <a:t> DOs and DON’T yesterday (except perhaps the first—DON’T deny consciousness).)</a:t>
            </a:r>
          </a:p>
          <a:p>
            <a:pPr marL="0" indent="0">
              <a:spcBef>
                <a:spcPts val="1600"/>
              </a:spcBef>
              <a:buNone/>
            </a:pPr>
            <a:r>
              <a:rPr lang="en-GB" sz="2100" dirty="0">
                <a:effectLst/>
                <a:latin typeface="+mj-lt"/>
                <a:ea typeface="Calibri" panose="020F0502020204030204" pitchFamily="34" charset="0"/>
                <a:cs typeface="Times New Roman" panose="02020603050405020304" pitchFamily="18" charset="0"/>
              </a:rPr>
              <a:t>There isn’t (can’t be) anything more to consciousness than certain physical goings-on—and we should think seriously about what follows from this.</a:t>
            </a:r>
          </a:p>
          <a:p>
            <a:pPr marL="0" indent="0">
              <a:spcBef>
                <a:spcPts val="1600"/>
              </a:spcBef>
              <a:buNone/>
            </a:pPr>
            <a:r>
              <a:rPr lang="en-GB" sz="2100" dirty="0">
                <a:effectLst/>
                <a:latin typeface="+mj-lt"/>
                <a:ea typeface="Calibri" panose="020F0502020204030204" pitchFamily="34" charset="0"/>
                <a:cs typeface="Times New Roman" panose="02020603050405020304" pitchFamily="18" charset="0"/>
              </a:rPr>
              <a:t>Of course, many (most) people think that that consciousness is non-physical (“intuitive dualism”). But it is not to be taken for granted that this assumption is definitive of what consciousness would have to be. (We’ll come back to this.)</a:t>
            </a:r>
          </a:p>
          <a:p>
            <a:pPr marL="0" indent="0">
              <a:spcBef>
                <a:spcPts val="1600"/>
              </a:spcBef>
              <a:buNone/>
            </a:pPr>
            <a:r>
              <a:rPr lang="en-GB" sz="21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A7B4065D-D677-0A64-3604-0587F526642A}"/>
              </a:ext>
            </a:extLst>
          </p:cNvPr>
          <p:cNvSpPr>
            <a:spLocks noGrp="1" noChangeArrowheads="1"/>
          </p:cNvSpPr>
          <p:nvPr>
            <p:ph type="title"/>
          </p:nvPr>
        </p:nvSpPr>
        <p:spPr/>
        <p:txBody>
          <a:bodyPr/>
          <a:lstStyle/>
          <a:p>
            <a:pPr eaLnBrk="1" hangingPunct="1"/>
            <a:r>
              <a:rPr lang="en-GB" altLang="en-US" b="1" dirty="0">
                <a:solidFill>
                  <a:srgbClr val="C00000"/>
                </a:solidFill>
                <a:ea typeface="ＭＳ Ｐゴシック" panose="020B0600070205080204" pitchFamily="34" charset="-128"/>
              </a:rPr>
              <a:t>Introduction</a:t>
            </a:r>
            <a:endParaRPr lang="en-US" altLang="en-US" b="1" u="sng" dirty="0">
              <a:solidFill>
                <a:srgbClr val="C00000"/>
              </a:solidFill>
              <a:ea typeface="ＭＳ Ｐゴシック" panose="020B0600070205080204" pitchFamily="34" charset="-128"/>
            </a:endParaRPr>
          </a:p>
        </p:txBody>
      </p:sp>
      <p:sp>
        <p:nvSpPr>
          <p:cNvPr id="16386" name="Rectangle 3">
            <a:extLst>
              <a:ext uri="{FF2B5EF4-FFF2-40B4-BE49-F238E27FC236}">
                <a16:creationId xmlns:a16="http://schemas.microsoft.com/office/drawing/2014/main" id="{2F18661A-960F-48C6-109F-848B5423085A}"/>
              </a:ext>
            </a:extLst>
          </p:cNvPr>
          <p:cNvSpPr>
            <a:spLocks noGrp="1" noChangeArrowheads="1"/>
          </p:cNvSpPr>
          <p:nvPr>
            <p:ph type="body" idx="1"/>
          </p:nvPr>
        </p:nvSpPr>
        <p:spPr>
          <a:xfrm>
            <a:off x="1066800" y="1524000"/>
            <a:ext cx="7010400" cy="4602163"/>
          </a:xfrm>
        </p:spPr>
        <p:txBody>
          <a:bodyPr/>
          <a:lstStyle/>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My eventual verdict about illusionism will appeal to one particular way in which our concept of consciousness is indeterminate/vague.</a:t>
            </a:r>
          </a:p>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But before that I’d like to look at some other ways in which the consciousness is indeterminate/vague, in order (a) to bring out ways in which we need to be deflationary about consciousness and (b) point out that these deflationist thoughts do not necessarily warrant illusionist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eliminativism</a:t>
            </a:r>
            <a:r>
              <a:rPr lang="en-GB" sz="2400" dirty="0">
                <a:latin typeface="Calibri" panose="020F0502020204030204" pitchFamily="34" charset="0"/>
                <a:ea typeface="Calibri" panose="020F0502020204030204" pitchFamily="34" charset="0"/>
                <a:cs typeface="Times New Roman" panose="02020603050405020304" pitchFamily="18" charset="0"/>
              </a:rPr>
              <a:t> and so (c) </a:t>
            </a:r>
            <a:r>
              <a:rPr lang="en-GB" sz="2400" dirty="0">
                <a:effectLst/>
                <a:latin typeface="Calibri" panose="020F0502020204030204" pitchFamily="34" charset="0"/>
                <a:ea typeface="Calibri" panose="020F0502020204030204" pitchFamily="34" charset="0"/>
                <a:cs typeface="Times New Roman" panose="02020603050405020304" pitchFamily="18" charset="0"/>
              </a:rPr>
              <a:t>put them one side.</a:t>
            </a:r>
          </a:p>
        </p:txBody>
      </p:sp>
    </p:spTree>
    <p:extLst>
      <p:ext uri="{BB962C8B-B14F-4D97-AF65-F5344CB8AC3E}">
        <p14:creationId xmlns:p14="http://schemas.microsoft.com/office/powerpoint/2010/main" val="3851097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5400" b="1" dirty="0">
                <a:solidFill>
                  <a:srgbClr val="C00000"/>
                </a:solidFill>
                <a:ea typeface="ＭＳ Ｐゴシック" panose="020B0600070205080204" pitchFamily="34" charset="-128"/>
              </a:rPr>
              <a:t>Borderlines</a:t>
            </a:r>
            <a:endParaRPr lang="en-US" altLang="en-US" sz="54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905000"/>
            <a:ext cx="7010400" cy="4221163"/>
          </a:xfrm>
        </p:spPr>
        <p:txBody>
          <a:bodyPr/>
          <a:lstStyle/>
          <a:p>
            <a:pPr marL="0" indent="0">
              <a:spcBef>
                <a:spcPts val="2000"/>
              </a:spcBef>
              <a:buNone/>
            </a:pPr>
            <a:r>
              <a:rPr lang="en-GB" sz="2700" dirty="0">
                <a:effectLst/>
                <a:latin typeface="Calibri" panose="020F0502020204030204" pitchFamily="34" charset="0"/>
                <a:ea typeface="Calibri" panose="020F0502020204030204" pitchFamily="34" charset="0"/>
                <a:cs typeface="Times New Roman" panose="02020603050405020304" pitchFamily="18" charset="0"/>
              </a:rPr>
              <a:t>Is consciousness sharp? To many this will seem obvious. Either the light is on or not. Michael </a:t>
            </a:r>
            <a:r>
              <a:rPr lang="en-GB" sz="2700" dirty="0" err="1">
                <a:effectLst/>
                <a:latin typeface="Calibri" panose="020F0502020204030204" pitchFamily="34" charset="0"/>
                <a:ea typeface="Calibri" panose="020F0502020204030204" pitchFamily="34" charset="0"/>
                <a:cs typeface="Times New Roman" panose="02020603050405020304" pitchFamily="18" charset="0"/>
              </a:rPr>
              <a:t>Tye</a:t>
            </a:r>
            <a:r>
              <a:rPr lang="en-GB" sz="2700" dirty="0">
                <a:effectLst/>
                <a:latin typeface="Calibri" panose="020F0502020204030204" pitchFamily="34" charset="0"/>
                <a:ea typeface="Calibri" panose="020F0502020204030204" pitchFamily="34" charset="0"/>
                <a:cs typeface="Times New Roman" panose="02020603050405020304" pitchFamily="18" charset="0"/>
              </a:rPr>
              <a:t> has premised his latest book on this assumption.</a:t>
            </a:r>
          </a:p>
          <a:p>
            <a:pPr marL="0" indent="0">
              <a:spcBef>
                <a:spcPts val="2000"/>
              </a:spcBef>
              <a:buNone/>
            </a:pPr>
            <a:r>
              <a:rPr lang="en-GB" sz="2700" dirty="0">
                <a:effectLst/>
                <a:latin typeface="Calibri" panose="020F0502020204030204" pitchFamily="34" charset="0"/>
                <a:ea typeface="Calibri" panose="020F0502020204030204" pitchFamily="34" charset="0"/>
                <a:cs typeface="Times New Roman" panose="02020603050405020304" pitchFamily="18" charset="0"/>
              </a:rPr>
              <a:t>But any physical state type which might constitute consciousness will admit of borderlines. </a:t>
            </a:r>
          </a:p>
          <a:p>
            <a:pPr marL="0" indent="0">
              <a:spcBef>
                <a:spcPts val="2000"/>
              </a:spcBef>
              <a:buNone/>
            </a:pPr>
            <a:r>
              <a:rPr lang="en-GB" sz="2700" dirty="0">
                <a:effectLst/>
                <a:latin typeface="Calibri" panose="020F0502020204030204" pitchFamily="34" charset="0"/>
                <a:ea typeface="Calibri" panose="020F0502020204030204" pitchFamily="34" charset="0"/>
                <a:cs typeface="Times New Roman" panose="02020603050405020304" pitchFamily="18" charset="0"/>
              </a:rPr>
              <a:t>So . . . consciousness isn’t physical?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5400" b="1" dirty="0">
                <a:solidFill>
                  <a:srgbClr val="C00000"/>
                </a:solidFill>
                <a:ea typeface="ＭＳ Ｐゴシック" panose="020B0600070205080204" pitchFamily="34" charset="-128"/>
              </a:rPr>
              <a:t>Borderlines</a:t>
            </a:r>
            <a:endParaRPr lang="en-US" altLang="en-US" sz="54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676400"/>
            <a:ext cx="7010400" cy="4449763"/>
          </a:xfrm>
        </p:spPr>
        <p:txBody>
          <a:bodyPr/>
          <a:lstStyle/>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No. Just accept that consciousness isn’t sharp. It too admits borderlines. (It’s indeed indeterminate whether worms/woodlice/lampreys, say, are conscious.)</a:t>
            </a:r>
          </a:p>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Our gut feeling that consciousness must be sharp is simply due to intuitive plausibility of dualism.</a:t>
            </a:r>
          </a:p>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Isn’t this tantamount to an argument that there’s no consciousness?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Tye</a:t>
            </a:r>
            <a:r>
              <a:rPr lang="en-GB" sz="2400" dirty="0">
                <a:effectLst/>
                <a:latin typeface="Calibri" panose="020F0502020204030204" pitchFamily="34" charset="0"/>
                <a:ea typeface="Calibri" panose="020F0502020204030204" pitchFamily="34" charset="0"/>
                <a:cs typeface="Times New Roman" panose="02020603050405020304" pitchFamily="18" charset="0"/>
              </a:rPr>
              <a:t> thinks it is.) No. It’s just an argument there’s no dualist consciousness.</a:t>
            </a:r>
          </a:p>
        </p:txBody>
      </p:sp>
    </p:spTree>
    <p:extLst>
      <p:ext uri="{BB962C8B-B14F-4D97-AF65-F5344CB8AC3E}">
        <p14:creationId xmlns:p14="http://schemas.microsoft.com/office/powerpoint/2010/main" val="246152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5400" b="1" dirty="0">
                <a:solidFill>
                  <a:srgbClr val="C00000"/>
                </a:solidFill>
                <a:ea typeface="ＭＳ Ｐゴシック" panose="020B0600070205080204" pitchFamily="34" charset="-128"/>
              </a:rPr>
              <a:t>Borderlines</a:t>
            </a:r>
            <a:endParaRPr lang="en-US" altLang="en-US" sz="54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An analogy. Is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life</a:t>
            </a:r>
            <a:r>
              <a:rPr lang="en-GB" sz="2400" dirty="0">
                <a:effectLst/>
                <a:latin typeface="Calibri" panose="020F0502020204030204" pitchFamily="34" charset="0"/>
                <a:ea typeface="Calibri" panose="020F0502020204030204" pitchFamily="34" charset="0"/>
                <a:cs typeface="Times New Roman" panose="02020603050405020304" pitchFamily="18" charset="0"/>
              </a:rPr>
              <a:t> sharp? To many this once seemed obvious. But any physical state constituting life will admit borderlines. </a:t>
            </a:r>
          </a:p>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We don’t conclude that life isn’t physical, but say rather that it too admits borderlines, and attribute the idea that it must be sharp to the dualist notion that it requires some extra vital spirit.</a:t>
            </a:r>
          </a:p>
          <a:p>
            <a:pPr marL="0" indent="0">
              <a:spcBef>
                <a:spcPts val="20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But nobody, I take it, wants to move from this to the illusionist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eliminatvist</a:t>
            </a:r>
            <a:r>
              <a:rPr lang="en-GB" sz="2400" dirty="0">
                <a:effectLst/>
                <a:latin typeface="Calibri" panose="020F0502020204030204" pitchFamily="34" charset="0"/>
                <a:ea typeface="Calibri" panose="020F0502020204030204" pitchFamily="34" charset="0"/>
                <a:cs typeface="Times New Roman" panose="02020603050405020304" pitchFamily="18" charset="0"/>
              </a:rPr>
              <a:t> conclusion that—life is an illusion, there is no life.</a:t>
            </a:r>
          </a:p>
        </p:txBody>
      </p:sp>
    </p:spTree>
    <p:extLst>
      <p:ext uri="{BB962C8B-B14F-4D97-AF65-F5344CB8AC3E}">
        <p14:creationId xmlns:p14="http://schemas.microsoft.com/office/powerpoint/2010/main" val="131513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5400" b="1" dirty="0">
                <a:solidFill>
                  <a:srgbClr val="C00000"/>
                </a:solidFill>
                <a:ea typeface="ＭＳ Ｐゴシック" panose="020B0600070205080204" pitchFamily="34" charset="-128"/>
              </a:rPr>
              <a:t>Indeterminacies</a:t>
            </a:r>
            <a:endParaRPr lang="en-US" altLang="en-US" sz="54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At first pass, we identify conscious states as just those states human subjects can report.</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But these states will share not just some carbon-based chemistry C but also some more abstract structure S. (Commander Data has S but not C.) So—is consciousness just S or S + C?</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Again, these states will share not just some first-order quality F but also the high-order feature of being thought about H. So—is consciousness just F or F + H?</a:t>
            </a:r>
          </a:p>
          <a:p>
            <a:pPr marL="0" indent="0">
              <a:spcBef>
                <a:spcPts val="1800"/>
              </a:spcBef>
              <a:buNone/>
            </a:pPr>
            <a:endParaRPr lang="en-GB" sz="2400" dirty="0"/>
          </a:p>
        </p:txBody>
      </p:sp>
    </p:spTree>
    <p:extLst>
      <p:ext uri="{BB962C8B-B14F-4D97-AF65-F5344CB8AC3E}">
        <p14:creationId xmlns:p14="http://schemas.microsoft.com/office/powerpoint/2010/main" val="2618701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20CF4D0-6B23-BE38-A102-FF00599E08BC}"/>
              </a:ext>
            </a:extLst>
          </p:cNvPr>
          <p:cNvSpPr>
            <a:spLocks noGrp="1" noChangeArrowheads="1"/>
          </p:cNvSpPr>
          <p:nvPr>
            <p:ph type="title"/>
          </p:nvPr>
        </p:nvSpPr>
        <p:spPr>
          <a:xfrm>
            <a:off x="457200" y="274638"/>
            <a:ext cx="8229600" cy="1096962"/>
          </a:xfrm>
        </p:spPr>
        <p:txBody>
          <a:bodyPr/>
          <a:lstStyle/>
          <a:p>
            <a:pPr eaLnBrk="1" hangingPunct="1"/>
            <a:r>
              <a:rPr lang="en-GB" altLang="en-US" sz="5400" b="1" dirty="0">
                <a:solidFill>
                  <a:srgbClr val="C00000"/>
                </a:solidFill>
                <a:ea typeface="ＭＳ Ｐゴシック" panose="020B0600070205080204" pitchFamily="34" charset="-128"/>
              </a:rPr>
              <a:t>Indeterminacies</a:t>
            </a:r>
            <a:endParaRPr lang="en-US" altLang="en-US" sz="5400" b="1" u="sng" dirty="0">
              <a:solidFill>
                <a:srgbClr val="C00000"/>
              </a:solidFill>
              <a:ea typeface="ＭＳ Ｐゴシック" panose="020B0600070205080204" pitchFamily="34" charset="-128"/>
            </a:endParaRPr>
          </a:p>
        </p:txBody>
      </p:sp>
      <p:sp>
        <p:nvSpPr>
          <p:cNvPr id="17410" name="Rectangle 3">
            <a:extLst>
              <a:ext uri="{FF2B5EF4-FFF2-40B4-BE49-F238E27FC236}">
                <a16:creationId xmlns:a16="http://schemas.microsoft.com/office/drawing/2014/main" id="{3B16EF1F-9C7E-5581-DAF3-26A21C8CDD95}"/>
              </a:ext>
            </a:extLst>
          </p:cNvPr>
          <p:cNvSpPr>
            <a:spLocks noGrp="1" noChangeArrowheads="1"/>
          </p:cNvSpPr>
          <p:nvPr>
            <p:ph type="body" idx="1"/>
          </p:nvPr>
        </p:nvSpPr>
        <p:spPr>
          <a:xfrm>
            <a:off x="1066800" y="1524000"/>
            <a:ext cx="7010400" cy="4602163"/>
          </a:xfrm>
        </p:spPr>
        <p:txBody>
          <a:bodyPr/>
          <a:lstStyle/>
          <a:p>
            <a:pPr marL="0" indent="0">
              <a:spcBef>
                <a:spcPts val="1900"/>
              </a:spcBef>
              <a:buNone/>
            </a:pPr>
            <a:r>
              <a:rPr lang="en-GB" sz="2600" dirty="0">
                <a:effectLst/>
                <a:latin typeface="Calibri" panose="020F0502020204030204" pitchFamily="34" charset="0"/>
                <a:ea typeface="Calibri" panose="020F0502020204030204" pitchFamily="34" charset="0"/>
                <a:cs typeface="Times New Roman" panose="02020603050405020304" pitchFamily="18" charset="0"/>
              </a:rPr>
              <a:t>I say again there’s no fact of the matter here. Our concept of consciousness is not tight enough. Nothing decides whether Commander Data is conscious or not or whether higher-order H is required.</a:t>
            </a:r>
          </a:p>
          <a:p>
            <a:pPr marL="0" indent="0">
              <a:spcBef>
                <a:spcPts val="1900"/>
              </a:spcBef>
              <a:buNone/>
            </a:pPr>
            <a:r>
              <a:rPr lang="en-GB" sz="2600" dirty="0">
                <a:effectLst/>
                <a:latin typeface="Calibri" panose="020F0502020204030204" pitchFamily="34" charset="0"/>
                <a:ea typeface="Calibri" panose="020F0502020204030204" pitchFamily="34" charset="0"/>
                <a:cs typeface="Times New Roman" panose="02020603050405020304" pitchFamily="18" charset="0"/>
              </a:rPr>
              <a:t>Again, our gut feeling that either a light is on or not is simply due to intuitive plausibility of dualism.</a:t>
            </a:r>
          </a:p>
          <a:p>
            <a:pPr marL="0" indent="0">
              <a:spcBef>
                <a:spcPts val="1900"/>
              </a:spcBef>
              <a:buNone/>
            </a:pPr>
            <a:r>
              <a:rPr lang="en-GB" sz="2600" dirty="0">
                <a:effectLst/>
                <a:latin typeface="Calibri" panose="020F0502020204030204" pitchFamily="34" charset="0"/>
                <a:ea typeface="Calibri" panose="020F0502020204030204" pitchFamily="34" charset="0"/>
                <a:cs typeface="Times New Roman" panose="02020603050405020304" pitchFamily="18" charset="0"/>
              </a:rPr>
              <a:t>Isn’t </a:t>
            </a:r>
            <a:r>
              <a:rPr lang="en-GB" sz="2600" i="1" dirty="0">
                <a:effectLst/>
                <a:latin typeface="Calibri" panose="020F0502020204030204" pitchFamily="34" charset="0"/>
                <a:ea typeface="Calibri" panose="020F0502020204030204" pitchFamily="34" charset="0"/>
                <a:cs typeface="Times New Roman" panose="02020603050405020304" pitchFamily="18" charset="0"/>
              </a:rPr>
              <a:t>this</a:t>
            </a:r>
            <a:r>
              <a:rPr lang="en-GB" sz="2600" dirty="0">
                <a:effectLst/>
                <a:latin typeface="Calibri" panose="020F0502020204030204" pitchFamily="34" charset="0"/>
                <a:ea typeface="Calibri" panose="020F0502020204030204" pitchFamily="34" charset="0"/>
                <a:cs typeface="Times New Roman" panose="02020603050405020304" pitchFamily="18" charset="0"/>
              </a:rPr>
              <a:t> tantamount to denying consciousness? </a:t>
            </a:r>
          </a:p>
        </p:txBody>
      </p:sp>
    </p:spTree>
    <p:extLst>
      <p:ext uri="{BB962C8B-B14F-4D97-AF65-F5344CB8AC3E}">
        <p14:creationId xmlns:p14="http://schemas.microsoft.com/office/powerpoint/2010/main" val="150591846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1401</TotalTime>
  <Words>1944</Words>
  <Application>Microsoft Macintosh PowerPoint</Application>
  <PresentationFormat>On-screen Show (4:3)</PresentationFormat>
  <Paragraphs>125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open sans</vt:lpstr>
      <vt:lpstr>Default Design</vt:lpstr>
      <vt:lpstr>PowerPoint Presentation</vt:lpstr>
      <vt:lpstr>Plan</vt:lpstr>
      <vt:lpstr>Introduction</vt:lpstr>
      <vt:lpstr>Introduction</vt:lpstr>
      <vt:lpstr>Borderlines</vt:lpstr>
      <vt:lpstr>Borderlines</vt:lpstr>
      <vt:lpstr>Borderlines</vt:lpstr>
      <vt:lpstr>Indeterminacies</vt:lpstr>
      <vt:lpstr>Indeterminacies</vt:lpstr>
      <vt:lpstr>Indeterminacies</vt:lpstr>
      <vt:lpstr>Indeterminacies</vt:lpstr>
      <vt:lpstr>Moral Interlude</vt:lpstr>
      <vt:lpstr>Moral Interlude</vt:lpstr>
      <vt:lpstr>Moral Interlude</vt:lpstr>
      <vt:lpstr>Illusionism</vt:lpstr>
      <vt:lpstr>Illusionism</vt:lpstr>
      <vt:lpstr>Illusionism</vt:lpstr>
      <vt:lpstr>Illusionism</vt:lpstr>
      <vt:lpstr>Illusionism</vt:lpstr>
      <vt:lpstr>Illusionism</vt:lpstr>
      <vt:lpstr>Illusionism</vt:lpstr>
      <vt:lpstr>Illusionism</vt:lpstr>
      <vt:lpstr>Illusionism</vt:lpstr>
      <vt:lpstr>Illusionism</vt:lpstr>
      <vt:lpstr>Illusionism</vt:lpstr>
      <vt:lpstr>PowerPoint Presentation</vt:lpstr>
    </vt:vector>
  </TitlesOfParts>
  <Company>yyy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Papineau, David</cp:lastModifiedBy>
  <cp:revision>88</cp:revision>
  <dcterms:created xsi:type="dcterms:W3CDTF">2005-04-29T06:24:22Z</dcterms:created>
  <dcterms:modified xsi:type="dcterms:W3CDTF">2022-09-30T21:25:39Z</dcterms:modified>
</cp:coreProperties>
</file>