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75" r:id="rId3"/>
    <p:sldId id="324" r:id="rId4"/>
    <p:sldId id="362" r:id="rId5"/>
    <p:sldId id="383" r:id="rId6"/>
    <p:sldId id="384" r:id="rId7"/>
    <p:sldId id="363" r:id="rId8"/>
    <p:sldId id="385" r:id="rId9"/>
    <p:sldId id="386" r:id="rId10"/>
    <p:sldId id="387" r:id="rId11"/>
    <p:sldId id="388" r:id="rId12"/>
    <p:sldId id="389" r:id="rId13"/>
    <p:sldId id="390" r:id="rId14"/>
    <p:sldId id="393" r:id="rId15"/>
    <p:sldId id="288"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58"/>
    <p:restoredTop sz="94733"/>
  </p:normalViewPr>
  <p:slideViewPr>
    <p:cSldViewPr>
      <p:cViewPr>
        <p:scale>
          <a:sx n="147" d="100"/>
          <a:sy n="147" d="100"/>
        </p:scale>
        <p:origin x="488" y="-1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0A99825-6E9D-1D17-91E2-904ADA88040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0CE4D1EE-E857-2326-8782-91D47ECDE216}"/>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a:extLst>
              <a:ext uri="{FF2B5EF4-FFF2-40B4-BE49-F238E27FC236}">
                <a16:creationId xmlns:a16="http://schemas.microsoft.com/office/drawing/2014/main" id="{30C22F0B-DB35-9B81-FC57-4223AA3281EE}"/>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7" name="Rectangle 5">
            <a:extLst>
              <a:ext uri="{FF2B5EF4-FFF2-40B4-BE49-F238E27FC236}">
                <a16:creationId xmlns:a16="http://schemas.microsoft.com/office/drawing/2014/main" id="{07E349DF-FC31-91BD-158A-2C36B0C2A419}"/>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A86EA5A-F0DE-4C49-A354-101079B3C6E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1F40DA-0F7E-4D8A-57C9-5E987C7325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58DB738-A75B-C30A-9D40-1243874848F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C9E47C8-AFF3-ED40-B75A-34B7F87289A5}" type="datetimeFigureOut">
              <a:rPr lang="en-US"/>
              <a:pPr>
                <a:defRPr/>
              </a:pPr>
              <a:t>10/19/22</a:t>
            </a:fld>
            <a:endParaRPr lang="en-US"/>
          </a:p>
        </p:txBody>
      </p:sp>
      <p:sp>
        <p:nvSpPr>
          <p:cNvPr id="4" name="Slide Image Placeholder 3">
            <a:extLst>
              <a:ext uri="{FF2B5EF4-FFF2-40B4-BE49-F238E27FC236}">
                <a16:creationId xmlns:a16="http://schemas.microsoft.com/office/drawing/2014/main" id="{436004FF-DA16-04E5-A956-C3B8850B80C1}"/>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D7BC418-741C-C042-3F9B-26667FB2E5E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6780486C-4E29-B0AF-443D-C241EB1F7C1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8EC2646E-5097-B110-9091-71BD4309B63D}"/>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60F9AA39-79E7-A14C-A1DE-C2149528B8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8E9CE1A1-1EB7-E652-7610-5064FDD8D9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632787-BA0A-1B7F-5FF0-FD8E7EF8BC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4317C71-3D4E-6CEC-EBC1-39CF9914500B}"/>
              </a:ext>
            </a:extLst>
          </p:cNvPr>
          <p:cNvSpPr>
            <a:spLocks noGrp="1" noChangeArrowheads="1"/>
          </p:cNvSpPr>
          <p:nvPr>
            <p:ph type="sldNum" sz="quarter" idx="12"/>
          </p:nvPr>
        </p:nvSpPr>
        <p:spPr>
          <a:ln/>
        </p:spPr>
        <p:txBody>
          <a:bodyPr/>
          <a:lstStyle>
            <a:lvl1pPr>
              <a:defRPr/>
            </a:lvl1pPr>
          </a:lstStyle>
          <a:p>
            <a:pPr>
              <a:defRPr/>
            </a:pPr>
            <a:fld id="{791071D7-D3ED-1C4A-924E-49AE464D918A}" type="slidenum">
              <a:rPr lang="en-US" altLang="en-US"/>
              <a:pPr>
                <a:defRPr/>
              </a:pPr>
              <a:t>‹#›</a:t>
            </a:fld>
            <a:endParaRPr lang="en-US" altLang="en-US"/>
          </a:p>
        </p:txBody>
      </p:sp>
    </p:spTree>
    <p:extLst>
      <p:ext uri="{BB962C8B-B14F-4D97-AF65-F5344CB8AC3E}">
        <p14:creationId xmlns:p14="http://schemas.microsoft.com/office/powerpoint/2010/main" val="93673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C26D264-3846-437F-4675-A2FC3EFA77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C060BD4-8F12-CF14-951A-BE7C302AE7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239618-4C5D-3531-91FB-17D13A63DC72}"/>
              </a:ext>
            </a:extLst>
          </p:cNvPr>
          <p:cNvSpPr>
            <a:spLocks noGrp="1" noChangeArrowheads="1"/>
          </p:cNvSpPr>
          <p:nvPr>
            <p:ph type="sldNum" sz="quarter" idx="12"/>
          </p:nvPr>
        </p:nvSpPr>
        <p:spPr>
          <a:ln/>
        </p:spPr>
        <p:txBody>
          <a:bodyPr/>
          <a:lstStyle>
            <a:lvl1pPr>
              <a:defRPr/>
            </a:lvl1pPr>
          </a:lstStyle>
          <a:p>
            <a:pPr>
              <a:defRPr/>
            </a:pPr>
            <a:fld id="{B9DD829D-1338-A94A-9199-E9DC9ED5AFC0}" type="slidenum">
              <a:rPr lang="en-US" altLang="en-US"/>
              <a:pPr>
                <a:defRPr/>
              </a:pPr>
              <a:t>‹#›</a:t>
            </a:fld>
            <a:endParaRPr lang="en-US" altLang="en-US"/>
          </a:p>
        </p:txBody>
      </p:sp>
    </p:spTree>
    <p:extLst>
      <p:ext uri="{BB962C8B-B14F-4D97-AF65-F5344CB8AC3E}">
        <p14:creationId xmlns:p14="http://schemas.microsoft.com/office/powerpoint/2010/main" val="244339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69C42A6-7A72-B2B2-AD57-833A778E181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7B7020-A150-1DE0-C2C3-DBF1D24454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27D253E-1603-0F48-FCA7-F7A0A8C27608}"/>
              </a:ext>
            </a:extLst>
          </p:cNvPr>
          <p:cNvSpPr>
            <a:spLocks noGrp="1" noChangeArrowheads="1"/>
          </p:cNvSpPr>
          <p:nvPr>
            <p:ph type="sldNum" sz="quarter" idx="12"/>
          </p:nvPr>
        </p:nvSpPr>
        <p:spPr>
          <a:ln/>
        </p:spPr>
        <p:txBody>
          <a:bodyPr/>
          <a:lstStyle>
            <a:lvl1pPr>
              <a:defRPr/>
            </a:lvl1pPr>
          </a:lstStyle>
          <a:p>
            <a:pPr>
              <a:defRPr/>
            </a:pPr>
            <a:fld id="{626AF2CD-A321-3842-B1F5-B7CCA7DC2D14}" type="slidenum">
              <a:rPr lang="en-US" altLang="en-US"/>
              <a:pPr>
                <a:defRPr/>
              </a:pPr>
              <a:t>‹#›</a:t>
            </a:fld>
            <a:endParaRPr lang="en-US" altLang="en-US"/>
          </a:p>
        </p:txBody>
      </p:sp>
    </p:spTree>
    <p:extLst>
      <p:ext uri="{BB962C8B-B14F-4D97-AF65-F5344CB8AC3E}">
        <p14:creationId xmlns:p14="http://schemas.microsoft.com/office/powerpoint/2010/main" val="183103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9B4AD5C-C28A-4F4B-FFC9-2CF757EA215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1A7DA8-2C5B-9673-C146-6DA514E151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F1A943-8936-3CC8-62A3-FD783919BFC0}"/>
              </a:ext>
            </a:extLst>
          </p:cNvPr>
          <p:cNvSpPr>
            <a:spLocks noGrp="1" noChangeArrowheads="1"/>
          </p:cNvSpPr>
          <p:nvPr>
            <p:ph type="sldNum" sz="quarter" idx="12"/>
          </p:nvPr>
        </p:nvSpPr>
        <p:spPr>
          <a:ln/>
        </p:spPr>
        <p:txBody>
          <a:bodyPr/>
          <a:lstStyle>
            <a:lvl1pPr>
              <a:defRPr/>
            </a:lvl1pPr>
          </a:lstStyle>
          <a:p>
            <a:pPr>
              <a:defRPr/>
            </a:pPr>
            <a:fld id="{1748E188-791D-9945-A5B7-7665F91B65C3}" type="slidenum">
              <a:rPr lang="en-US" altLang="en-US"/>
              <a:pPr>
                <a:defRPr/>
              </a:pPr>
              <a:t>‹#›</a:t>
            </a:fld>
            <a:endParaRPr lang="en-US" altLang="en-US"/>
          </a:p>
        </p:txBody>
      </p:sp>
    </p:spTree>
    <p:extLst>
      <p:ext uri="{BB962C8B-B14F-4D97-AF65-F5344CB8AC3E}">
        <p14:creationId xmlns:p14="http://schemas.microsoft.com/office/powerpoint/2010/main" val="164831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A6DD5A8-2197-5D63-50D8-885488C75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FD488F8-3231-07FB-48FB-B9DAAE384D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8B4ED00-A868-F0E0-A560-7CE31E6D9051}"/>
              </a:ext>
            </a:extLst>
          </p:cNvPr>
          <p:cNvSpPr>
            <a:spLocks noGrp="1" noChangeArrowheads="1"/>
          </p:cNvSpPr>
          <p:nvPr>
            <p:ph type="sldNum" sz="quarter" idx="12"/>
          </p:nvPr>
        </p:nvSpPr>
        <p:spPr>
          <a:ln/>
        </p:spPr>
        <p:txBody>
          <a:bodyPr/>
          <a:lstStyle>
            <a:lvl1pPr>
              <a:defRPr/>
            </a:lvl1pPr>
          </a:lstStyle>
          <a:p>
            <a:pPr>
              <a:defRPr/>
            </a:pPr>
            <a:fld id="{AC7B93AC-0712-0144-BD8A-1D9B5EB5640C}" type="slidenum">
              <a:rPr lang="en-US" altLang="en-US"/>
              <a:pPr>
                <a:defRPr/>
              </a:pPr>
              <a:t>‹#›</a:t>
            </a:fld>
            <a:endParaRPr lang="en-US" altLang="en-US"/>
          </a:p>
        </p:txBody>
      </p:sp>
    </p:spTree>
    <p:extLst>
      <p:ext uri="{BB962C8B-B14F-4D97-AF65-F5344CB8AC3E}">
        <p14:creationId xmlns:p14="http://schemas.microsoft.com/office/powerpoint/2010/main" val="371943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A13C44B-E702-E6AA-EC7F-2AD96E37D5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6869826-53F8-5579-5E0D-11870CE5AF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736DC41-1479-BC12-4B52-E718CC0A065A}"/>
              </a:ext>
            </a:extLst>
          </p:cNvPr>
          <p:cNvSpPr>
            <a:spLocks noGrp="1" noChangeArrowheads="1"/>
          </p:cNvSpPr>
          <p:nvPr>
            <p:ph type="sldNum" sz="quarter" idx="12"/>
          </p:nvPr>
        </p:nvSpPr>
        <p:spPr>
          <a:ln/>
        </p:spPr>
        <p:txBody>
          <a:bodyPr/>
          <a:lstStyle>
            <a:lvl1pPr>
              <a:defRPr/>
            </a:lvl1pPr>
          </a:lstStyle>
          <a:p>
            <a:pPr>
              <a:defRPr/>
            </a:pPr>
            <a:fld id="{70C6C143-4686-944C-84CF-41D059732F1C}" type="slidenum">
              <a:rPr lang="en-US" altLang="en-US"/>
              <a:pPr>
                <a:defRPr/>
              </a:pPr>
              <a:t>‹#›</a:t>
            </a:fld>
            <a:endParaRPr lang="en-US" altLang="en-US"/>
          </a:p>
        </p:txBody>
      </p:sp>
    </p:spTree>
    <p:extLst>
      <p:ext uri="{BB962C8B-B14F-4D97-AF65-F5344CB8AC3E}">
        <p14:creationId xmlns:p14="http://schemas.microsoft.com/office/powerpoint/2010/main" val="375647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C78EF0E4-EAF9-F2CA-0272-9EEF091C406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03B9A54-2DE0-68B0-AE13-87CE2D2903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725DEFE-3F23-76D7-0D38-744BF5975D75}"/>
              </a:ext>
            </a:extLst>
          </p:cNvPr>
          <p:cNvSpPr>
            <a:spLocks noGrp="1" noChangeArrowheads="1"/>
          </p:cNvSpPr>
          <p:nvPr>
            <p:ph type="sldNum" sz="quarter" idx="12"/>
          </p:nvPr>
        </p:nvSpPr>
        <p:spPr>
          <a:ln/>
        </p:spPr>
        <p:txBody>
          <a:bodyPr/>
          <a:lstStyle>
            <a:lvl1pPr>
              <a:defRPr/>
            </a:lvl1pPr>
          </a:lstStyle>
          <a:p>
            <a:pPr>
              <a:defRPr/>
            </a:pPr>
            <a:fld id="{76BDDE4F-E1F1-754C-B25A-DCE94430562E}" type="slidenum">
              <a:rPr lang="en-US" altLang="en-US"/>
              <a:pPr>
                <a:defRPr/>
              </a:pPr>
              <a:t>‹#›</a:t>
            </a:fld>
            <a:endParaRPr lang="en-US" altLang="en-US"/>
          </a:p>
        </p:txBody>
      </p:sp>
    </p:spTree>
    <p:extLst>
      <p:ext uri="{BB962C8B-B14F-4D97-AF65-F5344CB8AC3E}">
        <p14:creationId xmlns:p14="http://schemas.microsoft.com/office/powerpoint/2010/main" val="1645910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50E4DC45-51E3-E5F2-0D1F-7A04234CCD4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8AD4F8-2548-FF50-AC61-2B173C8FBC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B44E74F-75A2-5FF5-2589-B2FFA26F8E3E}"/>
              </a:ext>
            </a:extLst>
          </p:cNvPr>
          <p:cNvSpPr>
            <a:spLocks noGrp="1" noChangeArrowheads="1"/>
          </p:cNvSpPr>
          <p:nvPr>
            <p:ph type="sldNum" sz="quarter" idx="12"/>
          </p:nvPr>
        </p:nvSpPr>
        <p:spPr>
          <a:ln/>
        </p:spPr>
        <p:txBody>
          <a:bodyPr/>
          <a:lstStyle>
            <a:lvl1pPr>
              <a:defRPr/>
            </a:lvl1pPr>
          </a:lstStyle>
          <a:p>
            <a:pPr>
              <a:defRPr/>
            </a:pPr>
            <a:fld id="{18D31800-3F66-514F-98A4-3CEBE0A9F1ED}" type="slidenum">
              <a:rPr lang="en-US" altLang="en-US"/>
              <a:pPr>
                <a:defRPr/>
              </a:pPr>
              <a:t>‹#›</a:t>
            </a:fld>
            <a:endParaRPr lang="en-US" altLang="en-US"/>
          </a:p>
        </p:txBody>
      </p:sp>
    </p:spTree>
    <p:extLst>
      <p:ext uri="{BB962C8B-B14F-4D97-AF65-F5344CB8AC3E}">
        <p14:creationId xmlns:p14="http://schemas.microsoft.com/office/powerpoint/2010/main" val="221746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794C39-20C5-4EFB-F9DD-B3107E2D390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7BF5BC-0A22-C8C3-AC9E-8EEDBC2E5F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B4ED7A4-A58D-0C67-235E-DE56D831BB74}"/>
              </a:ext>
            </a:extLst>
          </p:cNvPr>
          <p:cNvSpPr>
            <a:spLocks noGrp="1" noChangeArrowheads="1"/>
          </p:cNvSpPr>
          <p:nvPr>
            <p:ph type="sldNum" sz="quarter" idx="12"/>
          </p:nvPr>
        </p:nvSpPr>
        <p:spPr>
          <a:ln/>
        </p:spPr>
        <p:txBody>
          <a:bodyPr/>
          <a:lstStyle>
            <a:lvl1pPr>
              <a:defRPr/>
            </a:lvl1pPr>
          </a:lstStyle>
          <a:p>
            <a:pPr>
              <a:defRPr/>
            </a:pPr>
            <a:fld id="{9B26541D-D75A-FA4C-9636-EB936F56F6EA}" type="slidenum">
              <a:rPr lang="en-US" altLang="en-US"/>
              <a:pPr>
                <a:defRPr/>
              </a:pPr>
              <a:t>‹#›</a:t>
            </a:fld>
            <a:endParaRPr lang="en-US" altLang="en-US"/>
          </a:p>
        </p:txBody>
      </p:sp>
    </p:spTree>
    <p:extLst>
      <p:ext uri="{BB962C8B-B14F-4D97-AF65-F5344CB8AC3E}">
        <p14:creationId xmlns:p14="http://schemas.microsoft.com/office/powerpoint/2010/main" val="180118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3BE55DD-138D-FECB-8B7A-8BB817AC0F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1ED4AC-3E44-F9EF-DE6C-62C14AEE93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B2FD0D-9E00-E17B-B5C5-66C7E4BD0A8A}"/>
              </a:ext>
            </a:extLst>
          </p:cNvPr>
          <p:cNvSpPr>
            <a:spLocks noGrp="1" noChangeArrowheads="1"/>
          </p:cNvSpPr>
          <p:nvPr>
            <p:ph type="sldNum" sz="quarter" idx="12"/>
          </p:nvPr>
        </p:nvSpPr>
        <p:spPr>
          <a:ln/>
        </p:spPr>
        <p:txBody>
          <a:bodyPr/>
          <a:lstStyle>
            <a:lvl1pPr>
              <a:defRPr/>
            </a:lvl1pPr>
          </a:lstStyle>
          <a:p>
            <a:pPr>
              <a:defRPr/>
            </a:pPr>
            <a:fld id="{B60C394B-9E8B-6D49-AAC7-5FE4CE1510FE}" type="slidenum">
              <a:rPr lang="en-US" altLang="en-US"/>
              <a:pPr>
                <a:defRPr/>
              </a:pPr>
              <a:t>‹#›</a:t>
            </a:fld>
            <a:endParaRPr lang="en-US" altLang="en-US"/>
          </a:p>
        </p:txBody>
      </p:sp>
    </p:spTree>
    <p:extLst>
      <p:ext uri="{BB962C8B-B14F-4D97-AF65-F5344CB8AC3E}">
        <p14:creationId xmlns:p14="http://schemas.microsoft.com/office/powerpoint/2010/main" val="196986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C16E72-ACF6-DA1D-90CA-25162E4945D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6F1F52F-DDCD-B9F1-9697-7D26BDD569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5D47C97-E6E6-6202-7094-ACD8AC4C6576}"/>
              </a:ext>
            </a:extLst>
          </p:cNvPr>
          <p:cNvSpPr>
            <a:spLocks noGrp="1" noChangeArrowheads="1"/>
          </p:cNvSpPr>
          <p:nvPr>
            <p:ph type="sldNum" sz="quarter" idx="12"/>
          </p:nvPr>
        </p:nvSpPr>
        <p:spPr>
          <a:ln/>
        </p:spPr>
        <p:txBody>
          <a:bodyPr/>
          <a:lstStyle>
            <a:lvl1pPr>
              <a:defRPr/>
            </a:lvl1pPr>
          </a:lstStyle>
          <a:p>
            <a:pPr>
              <a:defRPr/>
            </a:pPr>
            <a:fld id="{52524B5C-FEFE-C74A-A91C-68A3EC850592}" type="slidenum">
              <a:rPr lang="en-US" altLang="en-US"/>
              <a:pPr>
                <a:defRPr/>
              </a:pPr>
              <a:t>‹#›</a:t>
            </a:fld>
            <a:endParaRPr lang="en-US" altLang="en-US"/>
          </a:p>
        </p:txBody>
      </p:sp>
    </p:spTree>
    <p:extLst>
      <p:ext uri="{BB962C8B-B14F-4D97-AF65-F5344CB8AC3E}">
        <p14:creationId xmlns:p14="http://schemas.microsoft.com/office/powerpoint/2010/main" val="31053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C56FCA-7108-5546-5325-855D6160A87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CA55BC7-2D22-9AF3-75CF-50C5AF5A58F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5C2ACB5-AFF5-C8F2-D3D9-10B94CE3EBC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C8CFFA0-8133-E4C6-90D3-4570F4705A5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97D257C9-451B-E3D3-2D65-103151BF208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A61104C-82FE-2940-BC72-1279BA031D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a:extLst>
              <a:ext uri="{FF2B5EF4-FFF2-40B4-BE49-F238E27FC236}">
                <a16:creationId xmlns:a16="http://schemas.microsoft.com/office/drawing/2014/main" id="{61323BC0-358D-7399-18D3-50E1DEEF9791}"/>
              </a:ext>
            </a:extLst>
          </p:cNvPr>
          <p:cNvSpPr>
            <a:spLocks noChangeArrowheads="1"/>
          </p:cNvSpPr>
          <p:nvPr/>
        </p:nvSpPr>
        <p:spPr bwMode="auto">
          <a:xfrm>
            <a:off x="1219200" y="220397"/>
            <a:ext cx="6477000" cy="576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endParaRPr lang="en-GB" altLang="en-US" b="1" dirty="0">
              <a:solidFill>
                <a:srgbClr val="C00000"/>
              </a:solidFill>
              <a:latin typeface="+mn-lt"/>
            </a:endParaRPr>
          </a:p>
          <a:p>
            <a:pPr algn="ctr">
              <a:buNone/>
            </a:pPr>
            <a:r>
              <a:rPr lang="en-GB" sz="4400" b="1" dirty="0">
                <a:solidFill>
                  <a:srgbClr val="C00000"/>
                </a:solidFill>
                <a:effectLst/>
                <a:latin typeface="+mn-lt"/>
                <a:ea typeface="Times New Roman" panose="02020603050405020304" pitchFamily="18" charset="0"/>
              </a:rPr>
              <a:t>How the MWI Matters: Relief, Regret and Distributive Justice </a:t>
            </a:r>
          </a:p>
          <a:p>
            <a:pPr algn="ctr">
              <a:buNone/>
            </a:pPr>
            <a:endParaRPr lang="en-GB" altLang="en-US" sz="2400" b="1" dirty="0">
              <a:solidFill>
                <a:srgbClr val="C00000"/>
              </a:solidFill>
              <a:latin typeface="+mn-lt"/>
            </a:endParaRPr>
          </a:p>
          <a:p>
            <a:pPr algn="ctr">
              <a:buNone/>
            </a:pPr>
            <a:r>
              <a:rPr lang="en-GB" altLang="en-US" sz="4000" b="1" dirty="0">
                <a:solidFill>
                  <a:srgbClr val="C00000"/>
                </a:solidFill>
                <a:latin typeface="+mn-lt"/>
              </a:rPr>
              <a:t>David Papineau</a:t>
            </a:r>
          </a:p>
          <a:p>
            <a:pPr algn="ctr">
              <a:spcBef>
                <a:spcPct val="0"/>
              </a:spcBef>
              <a:buNone/>
            </a:pPr>
            <a:r>
              <a:rPr lang="en-GB" altLang="en-US" sz="2200" b="1" dirty="0">
                <a:solidFill>
                  <a:srgbClr val="C00000"/>
                </a:solidFill>
                <a:latin typeface="+mn-lt"/>
              </a:rPr>
              <a:t>King’s College London</a:t>
            </a:r>
          </a:p>
          <a:p>
            <a:pPr algn="ctr">
              <a:spcBef>
                <a:spcPct val="0"/>
              </a:spcBef>
              <a:buNone/>
            </a:pPr>
            <a:r>
              <a:rPr lang="en-GB" altLang="en-US" sz="2200" b="1" dirty="0">
                <a:solidFill>
                  <a:srgbClr val="C00000"/>
                </a:solidFill>
                <a:latin typeface="+mn-lt"/>
              </a:rPr>
              <a:t> </a:t>
            </a:r>
          </a:p>
          <a:p>
            <a:pPr algn="ctr">
              <a:buNone/>
            </a:pPr>
            <a:r>
              <a:rPr lang="en-GB" sz="2200" b="1" dirty="0">
                <a:solidFill>
                  <a:srgbClr val="C00000"/>
                </a:solidFill>
                <a:effectLst/>
                <a:latin typeface="+mn-lt"/>
              </a:rPr>
              <a:t>The Many-Worlds Interpretation of Quantum Mechanics </a:t>
            </a:r>
            <a:endParaRPr lang="en-GB" sz="2200" dirty="0">
              <a:solidFill>
                <a:srgbClr val="C00000"/>
              </a:solidFill>
              <a:latin typeface="+mn-lt"/>
            </a:endParaRPr>
          </a:p>
          <a:p>
            <a:pPr algn="ctr">
              <a:buNone/>
            </a:pPr>
            <a:r>
              <a:rPr lang="en-GB" sz="2200" b="1" dirty="0">
                <a:solidFill>
                  <a:srgbClr val="C00000"/>
                </a:solidFill>
                <a:latin typeface="+mn-lt"/>
              </a:rPr>
              <a:t>Tel Aviv 18-24 October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990600" y="1371600"/>
            <a:ext cx="7010400" cy="4752386"/>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But most rightly reject this. 40% of the time the drug goes to Bill. We fail to minimise suffering. And for what? How is that compensated by any fairness? True, Ann got a 60%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chance</a:t>
            </a:r>
            <a:r>
              <a:rPr lang="en-GB" sz="2400" dirty="0">
                <a:effectLst/>
                <a:latin typeface="Calibri" panose="020F0502020204030204" pitchFamily="34" charset="0"/>
                <a:ea typeface="Calibri" panose="020F0502020204030204" pitchFamily="34" charset="0"/>
                <a:cs typeface="Times New Roman" panose="02020603050405020304" pitchFamily="18" charset="0"/>
              </a:rPr>
              <a:t> of the drug. But that’s of no real benefit.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Chances</a:t>
            </a:r>
            <a:r>
              <a:rPr lang="en-GB" sz="2400" dirty="0">
                <a:effectLst/>
                <a:latin typeface="Calibri" panose="020F0502020204030204" pitchFamily="34" charset="0"/>
                <a:ea typeface="Calibri" panose="020F0502020204030204" pitchFamily="34" charset="0"/>
                <a:cs typeface="Times New Roman" panose="02020603050405020304" pitchFamily="18" charset="0"/>
              </a:rPr>
              <a:t> of pain relief butter no parsnips.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(Don’t be distracted by the thought that in a 50-50 case there’s a strong argument for a coin-spin—it demonstrates the drug’s being allocated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impartially</a:t>
            </a:r>
            <a:r>
              <a:rPr lang="en-GB" sz="2400" dirty="0">
                <a:effectLst/>
                <a:latin typeface="Calibri" panose="020F0502020204030204" pitchFamily="34" charset="0"/>
                <a:ea typeface="Calibri" panose="020F0502020204030204" pitchFamily="34" charset="0"/>
                <a:cs typeface="Times New Roman" panose="02020603050405020304" pitchFamily="18" charset="0"/>
              </a:rPr>
              <a:t>. In our case there’s nothing partial about giving the once-off drug to Ann.)</a:t>
            </a:r>
          </a:p>
        </p:txBody>
      </p:sp>
    </p:spTree>
    <p:extLst>
      <p:ext uri="{BB962C8B-B14F-4D97-AF65-F5344CB8AC3E}">
        <p14:creationId xmlns:p14="http://schemas.microsoft.com/office/powerpoint/2010/main" val="151317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990600" y="1143000"/>
            <a:ext cx="7010400" cy="4980986"/>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Note now, however, that it’s different given Everett.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There’s no danger of a (quantum) lottery leading to only Bill getting the drug and Ann ending up with a useless unfulfilled chance. For sure Ann will get the drug in 60% of the future and Bill will get it in 40%.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Ann and Bill are now being treated fairly, in proportion to their relative entitlements to the drug.</a:t>
            </a:r>
          </a:p>
        </p:txBody>
      </p:sp>
    </p:spTree>
    <p:extLst>
      <p:ext uri="{BB962C8B-B14F-4D97-AF65-F5344CB8AC3E}">
        <p14:creationId xmlns:p14="http://schemas.microsoft.com/office/powerpoint/2010/main" val="1517405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990600" y="1600200"/>
            <a:ext cx="7010400" cy="4523786"/>
          </a:xfrm>
        </p:spPr>
        <p:txBody>
          <a:bodyPr/>
          <a:lstStyle/>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Won’t the “Ann” on the 40% branch be able to complain as before that she’s got nothing and where’s the fairness in that? </a:t>
            </a:r>
          </a:p>
          <a:p>
            <a:pPr marL="0" indent="0">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would be a reasonable complaint of we were deciding what to do </a:t>
            </a:r>
            <a:r>
              <a:rPr lang="en-GB" sz="1800" i="1" dirty="0">
                <a:effectLst/>
                <a:latin typeface="Calibri" panose="020F0502020204030204" pitchFamily="34" charset="0"/>
                <a:ea typeface="Calibri" panose="020F0502020204030204" pitchFamily="34" charset="0"/>
                <a:cs typeface="Times New Roman" panose="02020603050405020304" pitchFamily="18" charset="0"/>
              </a:rPr>
              <a:t>within</a:t>
            </a:r>
            <a:r>
              <a:rPr lang="en-GB" sz="1800" dirty="0">
                <a:effectLst/>
                <a:latin typeface="Calibri" panose="020F0502020204030204" pitchFamily="34" charset="0"/>
                <a:ea typeface="Calibri" panose="020F0502020204030204" pitchFamily="34" charset="0"/>
                <a:cs typeface="Times New Roman" panose="02020603050405020304" pitchFamily="18" charset="0"/>
              </a:rPr>
              <a:t> that branch. But that’s not the choice we’re looking at. We are wondering, prior to any branching, whether to give the drug straight to Ann, or to have a lottery. And given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Everettianism</a:t>
            </a:r>
            <a:r>
              <a:rPr lang="en-GB" sz="1800" dirty="0">
                <a:effectLst/>
                <a:latin typeface="Calibri" panose="020F0502020204030204" pitchFamily="34" charset="0"/>
                <a:ea typeface="Calibri" panose="020F0502020204030204" pitchFamily="34" charset="0"/>
                <a:cs typeface="Times New Roman" panose="02020603050405020304" pitchFamily="18" charset="0"/>
              </a:rPr>
              <a:t>, but not given orthodoxy, that’s like asking if Ann should get it every week or if Bill should get it 4 weeks in 10. </a:t>
            </a:r>
          </a:p>
          <a:p>
            <a:pPr marL="0" indent="0">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Note how the 52-week Ann can’t reasonably say she’s been treated unfairly in one of the weeks Bill gets the drug, given that before the year started we committed ourselves to splitting the weeks.</a:t>
            </a:r>
          </a:p>
        </p:txBody>
      </p:sp>
    </p:spTree>
    <p:extLst>
      <p:ext uri="{BB962C8B-B14F-4D97-AF65-F5344CB8AC3E}">
        <p14:creationId xmlns:p14="http://schemas.microsoft.com/office/powerpoint/2010/main" val="289823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990600" y="1600200"/>
            <a:ext cx="7010400" cy="4523786"/>
          </a:xfrm>
        </p:spPr>
        <p:txBody>
          <a:bodyPr/>
          <a:lstStyle/>
          <a:p>
            <a:pPr marL="0" indent="0">
              <a:spcBef>
                <a:spcPts val="18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So this isn’t like Price’s worry that he wants to treat his various future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successors</a:t>
            </a:r>
            <a:r>
              <a:rPr lang="en-GB" sz="2200" dirty="0">
                <a:effectLst/>
                <a:latin typeface="Calibri" panose="020F0502020204030204" pitchFamily="34" charset="0"/>
                <a:ea typeface="Calibri" panose="020F0502020204030204" pitchFamily="34" charset="0"/>
                <a:cs typeface="Times New Roman" panose="02020603050405020304" pitchFamily="18" charset="0"/>
              </a:rPr>
              <a:t> fairly. </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18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Here we want to treat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two different pre-split</a:t>
            </a:r>
            <a:r>
              <a:rPr lang="en-GB" sz="2200" dirty="0">
                <a:effectLst/>
                <a:latin typeface="Calibri" panose="020F0502020204030204" pitchFamily="34" charset="0"/>
                <a:ea typeface="Calibri" panose="020F0502020204030204" pitchFamily="34" charset="0"/>
                <a:cs typeface="Times New Roman" panose="02020603050405020304" pitchFamily="18" charset="0"/>
              </a:rPr>
              <a:t> people fairly. And the significance of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Everettianism</a:t>
            </a:r>
            <a:r>
              <a:rPr lang="en-GB" sz="2200" dirty="0">
                <a:effectLst/>
                <a:latin typeface="Calibri" panose="020F0502020204030204" pitchFamily="34" charset="0"/>
                <a:ea typeface="Calibri" panose="020F0502020204030204" pitchFamily="34" charset="0"/>
                <a:cs typeface="Times New Roman" panose="02020603050405020304" pitchFamily="18" charset="0"/>
              </a:rPr>
              <a:t> is that it allows us to do so by having a lottery. By having a lottery we can render the indivisible good divisible, and give it to Ann and Bill in proportion to their entitlements. </a:t>
            </a:r>
          </a:p>
          <a:p>
            <a:pPr marL="0" indent="0">
              <a:spcBef>
                <a:spcPts val="18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On the orthodox view of reality, there’s no way to achieve fairness when two people have different entitlements to an indivisible good. </a:t>
            </a:r>
          </a:p>
        </p:txBody>
      </p:sp>
    </p:spTree>
    <p:extLst>
      <p:ext uri="{BB962C8B-B14F-4D97-AF65-F5344CB8AC3E}">
        <p14:creationId xmlns:p14="http://schemas.microsoft.com/office/powerpoint/2010/main" val="1552711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990600" y="1447800"/>
            <a:ext cx="7010400" cy="4676186"/>
          </a:xfrm>
        </p:spPr>
        <p:txBody>
          <a:bodyPr/>
          <a:lstStyle/>
          <a:p>
            <a:pPr marL="0" indent="0">
              <a:spcBef>
                <a:spcPts val="1800"/>
              </a:spcBef>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Think of it like this. On orthodoxy, a lottery assigns the good proportionately over two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possible</a:t>
            </a:r>
            <a:r>
              <a:rPr lang="en-GB" sz="2000" dirty="0">
                <a:effectLst/>
                <a:latin typeface="Calibri" panose="020F0502020204030204" pitchFamily="34" charset="0"/>
                <a:ea typeface="Calibri" panose="020F0502020204030204" pitchFamily="34" charset="0"/>
                <a:cs typeface="Times New Roman" panose="02020603050405020304" pitchFamily="18" charset="0"/>
              </a:rPr>
              <a:t> futures (Ann wins, Bill wins). But only one of these futures is actual, and that’s the one where we want our actions to produce the best result. Which means giving the drug to Ann, whatever any lottery says. If we gave it to Bill because he won the lottery, Ann’s greater pain wouldn’t be compensated by the fact that it was 60%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possible</a:t>
            </a:r>
            <a:r>
              <a:rPr lang="en-GB" sz="2000" dirty="0">
                <a:effectLst/>
                <a:latin typeface="Calibri" panose="020F0502020204030204" pitchFamily="34" charset="0"/>
                <a:ea typeface="Calibri" panose="020F0502020204030204" pitchFamily="34" charset="0"/>
                <a:cs typeface="Times New Roman" panose="02020603050405020304" pitchFamily="18" charset="0"/>
              </a:rPr>
              <a:t> she got the drug. </a:t>
            </a:r>
          </a:p>
          <a:p>
            <a:pPr marL="0" indent="0">
              <a:spcBef>
                <a:spcPts val="1800"/>
              </a:spcBef>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But on the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Everettian</a:t>
            </a:r>
            <a:r>
              <a:rPr lang="en-GB" sz="2000" dirty="0">
                <a:effectLst/>
                <a:latin typeface="Calibri" panose="020F0502020204030204" pitchFamily="34" charset="0"/>
                <a:ea typeface="Calibri" panose="020F0502020204030204" pitchFamily="34" charset="0"/>
                <a:cs typeface="Times New Roman" panose="02020603050405020304" pitchFamily="18" charset="0"/>
              </a:rPr>
              <a:t> view, all these possibilities are actualities. This changes our attitude to the lottery. It is treating Ann and Bill fairly after all, rendering the indivisible good divisible, and allowing us to share it proportionately among their actual successors.</a:t>
            </a:r>
          </a:p>
        </p:txBody>
      </p:sp>
    </p:spTree>
    <p:extLst>
      <p:ext uri="{BB962C8B-B14F-4D97-AF65-F5344CB8AC3E}">
        <p14:creationId xmlns:p14="http://schemas.microsoft.com/office/powerpoint/2010/main" val="3353525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6DFC8979-B143-F8D4-F75C-C1F0751CF79D}"/>
              </a:ext>
            </a:extLst>
          </p:cNvPr>
          <p:cNvSpPr>
            <a:spLocks noGrp="1" noChangeArrowheads="1"/>
          </p:cNvSpPr>
          <p:nvPr>
            <p:ph type="title"/>
          </p:nvPr>
        </p:nvSpPr>
        <p:spPr>
          <a:xfrm>
            <a:off x="457200" y="274638"/>
            <a:ext cx="8229600" cy="1173162"/>
          </a:xfrm>
        </p:spPr>
        <p:txBody>
          <a:bodyPr/>
          <a:lstStyle/>
          <a:p>
            <a:pPr eaLnBrk="1" hangingPunct="1"/>
            <a:endParaRPr lang="en-US" altLang="en-US" b="1" u="sng">
              <a:solidFill>
                <a:srgbClr val="C00000"/>
              </a:solidFill>
            </a:endParaRPr>
          </a:p>
        </p:txBody>
      </p:sp>
      <p:sp>
        <p:nvSpPr>
          <p:cNvPr id="20482" name="Rectangle 3">
            <a:extLst>
              <a:ext uri="{FF2B5EF4-FFF2-40B4-BE49-F238E27FC236}">
                <a16:creationId xmlns:a16="http://schemas.microsoft.com/office/drawing/2014/main" id="{1740F200-8757-DDD5-3699-C69BF759C020}"/>
              </a:ext>
            </a:extLst>
          </p:cNvPr>
          <p:cNvSpPr>
            <a:spLocks noGrp="1" noChangeArrowheads="1"/>
          </p:cNvSpPr>
          <p:nvPr>
            <p:ph type="body" idx="1"/>
          </p:nvPr>
        </p:nvSpPr>
        <p:spPr>
          <a:xfrm>
            <a:off x="1295400" y="1295400"/>
            <a:ext cx="6781800" cy="4830763"/>
          </a:xfrm>
        </p:spPr>
        <p:txBody>
          <a:bodyPr/>
          <a:lstStyle/>
          <a:p>
            <a:pPr marL="0" indent="0" algn="ctr">
              <a:buFontTx/>
              <a:buNone/>
            </a:pPr>
            <a:r>
              <a:rPr lang="en-GB" altLang="en-US" sz="6600">
                <a:solidFill>
                  <a:srgbClr val="C00000"/>
                </a:solidFill>
              </a:rPr>
              <a:t> </a:t>
            </a:r>
          </a:p>
          <a:p>
            <a:pPr marL="0" indent="0" algn="ctr">
              <a:buFontTx/>
              <a:buNone/>
            </a:pPr>
            <a:r>
              <a:rPr lang="en-GB" altLang="en-US" sz="6600" b="1">
                <a:solidFill>
                  <a:srgbClr val="C00000"/>
                </a:solidFill>
              </a:rPr>
              <a:t>THE 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7D9CCAB9-3A65-E782-FDDC-F7BC8F9E07CC}"/>
              </a:ext>
            </a:extLst>
          </p:cNvPr>
          <p:cNvSpPr>
            <a:spLocks noGrp="1" noChangeArrowheads="1"/>
          </p:cNvSpPr>
          <p:nvPr>
            <p:ph type="title"/>
          </p:nvPr>
        </p:nvSpPr>
        <p:spPr>
          <a:xfrm>
            <a:off x="457200" y="258227"/>
            <a:ext cx="8229600" cy="1166812"/>
          </a:xfrm>
        </p:spPr>
        <p:txBody>
          <a:bodyPr/>
          <a:lstStyle/>
          <a:p>
            <a:pPr eaLnBrk="1" hangingPunct="1"/>
            <a:r>
              <a:rPr lang="en-US" altLang="en-US" sz="4800" b="1" dirty="0">
                <a:solidFill>
                  <a:srgbClr val="C00000"/>
                </a:solidFill>
              </a:rPr>
              <a:t>Plan</a:t>
            </a:r>
          </a:p>
        </p:txBody>
      </p:sp>
      <p:sp>
        <p:nvSpPr>
          <p:cNvPr id="16386" name="Rectangle 3">
            <a:extLst>
              <a:ext uri="{FF2B5EF4-FFF2-40B4-BE49-F238E27FC236}">
                <a16:creationId xmlns:a16="http://schemas.microsoft.com/office/drawing/2014/main" id="{6032ADFD-8DBB-EDF6-670C-6D17F41CA701}"/>
              </a:ext>
            </a:extLst>
          </p:cNvPr>
          <p:cNvSpPr>
            <a:spLocks noGrp="1" noChangeArrowheads="1"/>
          </p:cNvSpPr>
          <p:nvPr>
            <p:ph type="body" idx="1"/>
          </p:nvPr>
        </p:nvSpPr>
        <p:spPr>
          <a:xfrm>
            <a:off x="1066800" y="1295400"/>
            <a:ext cx="6477000" cy="4080638"/>
          </a:xfrm>
        </p:spPr>
        <p:txBody>
          <a:bodyPr/>
          <a:lstStyle/>
          <a:p>
            <a:pPr marL="0" indent="0">
              <a:buNone/>
            </a:pPr>
            <a:endParaRPr lang="en-GB" altLang="en-US" sz="3000" dirty="0"/>
          </a:p>
          <a:p>
            <a:pPr marL="0" indent="0">
              <a:buNone/>
            </a:pPr>
            <a:r>
              <a:rPr lang="en-GB" altLang="en-US" sz="3000" dirty="0"/>
              <a:t>A Introduction</a:t>
            </a:r>
          </a:p>
          <a:p>
            <a:pPr marL="0" indent="0">
              <a:buNone/>
            </a:pPr>
            <a:endParaRPr lang="en-GB" altLang="en-US" sz="3000" dirty="0"/>
          </a:p>
          <a:p>
            <a:pPr marL="0" indent="0">
              <a:buNone/>
            </a:pPr>
            <a:r>
              <a:rPr lang="en-GB" altLang="en-US" sz="3000" dirty="0"/>
              <a:t>B Regret and Relief</a:t>
            </a:r>
          </a:p>
          <a:p>
            <a:pPr marL="0" indent="0">
              <a:buNone/>
            </a:pPr>
            <a:endParaRPr lang="en-GB" altLang="en-US" sz="3000" dirty="0"/>
          </a:p>
          <a:p>
            <a:pPr marL="0" indent="0">
              <a:buNone/>
            </a:pPr>
            <a:r>
              <a:rPr lang="en-GB" altLang="en-US" sz="3000" dirty="0"/>
              <a:t>C </a:t>
            </a:r>
            <a:r>
              <a:rPr lang="en-GB" sz="3000" dirty="0">
                <a:effectLst/>
                <a:ea typeface="Calibri" panose="020F0502020204030204" pitchFamily="34" charset="0"/>
                <a:cs typeface="Times New Roman" panose="02020603050405020304" pitchFamily="18" charset="0"/>
              </a:rPr>
              <a:t>Distributive Justice and Indivisible Goods (work with Thomas Rowe)</a:t>
            </a:r>
          </a:p>
          <a:p>
            <a:pPr marL="0" indent="0">
              <a:buFontTx/>
              <a:buNone/>
            </a:pPr>
            <a:endParaRPr lang="en-GB" altLang="en-US"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84137"/>
            <a:ext cx="8229600" cy="1295400"/>
          </a:xfrm>
        </p:spPr>
        <p:txBody>
          <a:bodyPr/>
          <a:lstStyle/>
          <a:p>
            <a:pPr eaLnBrk="1" hangingPunct="1"/>
            <a:r>
              <a:rPr lang="en-US" altLang="en-US" sz="4800" b="1" dirty="0">
                <a:solidFill>
                  <a:srgbClr val="C00000"/>
                </a:solidFill>
              </a:rPr>
              <a:t>Introduction</a:t>
            </a:r>
            <a:endParaRPr lang="en-US" altLang="en-US" sz="4800" b="1" u="sng" dirty="0">
              <a:solidFill>
                <a:srgbClr val="C00000"/>
              </a:solidFill>
            </a:endParaRP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838200" y="1295400"/>
            <a:ext cx="7543800" cy="4830763"/>
          </a:xfrm>
        </p:spPr>
        <p:txBody>
          <a:bodyPr/>
          <a:lstStyle/>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MWI is weird. But should it make us live our lives differently? The consensus among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Everettians</a:t>
            </a:r>
            <a:r>
              <a:rPr lang="en-GB" sz="2200" dirty="0">
                <a:effectLst/>
                <a:latin typeface="Calibri" panose="020F0502020204030204" pitchFamily="34" charset="0"/>
                <a:ea typeface="Calibri" panose="020F0502020204030204" pitchFamily="34" charset="0"/>
                <a:cs typeface="Times New Roman" panose="02020603050405020304" pitchFamily="18" charset="0"/>
              </a:rPr>
              <a:t> is “no”. </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We can only influence the future of the branch we are on, and when we make decisions we will proceed just as before. We will choose so as to maximise expected utility across all the physically possible futures, weighted by their . . . intensities, probabilities, squared amplitudes? . . . it doesn’t matter what we call the numbers, given that we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Everettians</a:t>
            </a:r>
            <a:r>
              <a:rPr lang="en-GB" sz="2200" dirty="0">
                <a:effectLst/>
                <a:latin typeface="Calibri" panose="020F0502020204030204" pitchFamily="34" charset="0"/>
                <a:ea typeface="Calibri" panose="020F0502020204030204" pitchFamily="34" charset="0"/>
                <a:cs typeface="Times New Roman" panose="02020603050405020304" pitchFamily="18" charset="0"/>
              </a:rPr>
              <a:t> have every reason to attach the same ones to the envisaged futures as everybody else. </a:t>
            </a:r>
          </a:p>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Even so, I want to show there are two ways in which things do come out differently for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Everettians</a:t>
            </a:r>
            <a:r>
              <a:rPr lang="en-GB" sz="2200" dirty="0">
                <a:effectLst/>
                <a:latin typeface="Calibri" panose="020F0502020204030204" pitchFamily="34" charset="0"/>
                <a:ea typeface="Calibri" panose="020F0502020204030204" pitchFamily="34" charset="0"/>
                <a:cs typeface="Times New Roman" panose="02020603050405020304" pitchFamily="18" charset="0"/>
              </a:rPr>
              <a:t>—one backward-looking, and one forward-looking.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4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Relief and Regret</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219200"/>
            <a:ext cx="7010400" cy="4906963"/>
          </a:xfrm>
        </p:spPr>
        <p:txBody>
          <a:bodyPr/>
          <a:lstStyle/>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Imagine you take a silly chance. Bet a lot of money at bad odds when drunk. But luckily your (quantum) horse comes home. </a:t>
            </a:r>
            <a:r>
              <a:rPr lang="en-GB" sz="2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Relief</a:t>
            </a:r>
            <a:r>
              <a:rPr lang="en-GB" sz="2200" dirty="0">
                <a:effectLst/>
                <a:latin typeface="Calibri" panose="020F0502020204030204" pitchFamily="34" charset="0"/>
                <a:ea typeface="Calibri" panose="020F0502020204030204" pitchFamily="34" charset="0"/>
                <a:cs typeface="Times New Roman" panose="02020603050405020304" pitchFamily="18" charset="0"/>
              </a:rPr>
              <a:t> you haven’t screwed up.</a:t>
            </a:r>
          </a:p>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Or the converse. Bet significant money at good odds. But unluckily you lose. </a:t>
            </a:r>
            <a:r>
              <a:rPr lang="en-GB" sz="2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Regret </a:t>
            </a:r>
            <a:r>
              <a:rPr lang="en-GB" sz="2200" dirty="0">
                <a:effectLst/>
                <a:latin typeface="Calibri" panose="020F0502020204030204" pitchFamily="34" charset="0"/>
                <a:ea typeface="Calibri" panose="020F0502020204030204" pitchFamily="34" charset="0"/>
                <a:cs typeface="Times New Roman" panose="02020603050405020304" pitchFamily="18" charset="0"/>
              </a:rPr>
              <a:t>making the bet.</a:t>
            </a:r>
          </a:p>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Arguably these reactions make no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Everettian</a:t>
            </a:r>
            <a:r>
              <a:rPr lang="en-GB" sz="2200" dirty="0">
                <a:effectLst/>
                <a:latin typeface="Calibri" panose="020F0502020204030204" pitchFamily="34" charset="0"/>
                <a:ea typeface="Calibri" panose="020F0502020204030204" pitchFamily="34" charset="0"/>
                <a:cs typeface="Times New Roman" panose="02020603050405020304" pitchFamily="18" charset="0"/>
              </a:rPr>
              <a:t> sense. In the first case, there’s another branch of reality where “your” family is destitute. What’s to be relieved about? You did a bad thing. Better if you hadn’t.</a:t>
            </a:r>
          </a:p>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And similarly the other way round. On the other branch “your” family is on a world cruise. Why regret your bet? You did a good thing.</a:t>
            </a:r>
          </a:p>
        </p:txBody>
      </p:sp>
    </p:spTree>
    <p:extLst>
      <p:ext uri="{BB962C8B-B14F-4D97-AF65-F5344CB8AC3E}">
        <p14:creationId xmlns:p14="http://schemas.microsoft.com/office/powerpoint/2010/main" val="41244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4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Relief and Regret</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219200"/>
            <a:ext cx="7010400" cy="4906963"/>
          </a:xfrm>
        </p:spPr>
        <p:txBody>
          <a:bodyPr/>
          <a:lstStyle/>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Tim Maudlin put this to me once, intending it as a reductio of Everett (. . . obviously you should feel relief/regret . . . but not according to Everett . . . so Everett must be wrong). </a:t>
            </a:r>
          </a:p>
          <a:p>
            <a:pPr marL="0" indent="0">
              <a:buNone/>
            </a:pP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But I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outSmarted</a:t>
            </a:r>
            <a:r>
              <a:rPr lang="en-GB" sz="2800" dirty="0">
                <a:effectLst/>
                <a:latin typeface="Calibri" panose="020F0502020204030204" pitchFamily="34" charset="0"/>
                <a:ea typeface="Calibri" panose="020F0502020204030204" pitchFamily="34" charset="0"/>
                <a:cs typeface="Times New Roman" panose="02020603050405020304" pitchFamily="18" charset="0"/>
              </a:rPr>
              <a:t> him—I said that I’d been thinking for a while that relief and regret are indeed misplaced in these cases.</a:t>
            </a:r>
          </a:p>
          <a:p>
            <a:pPr marL="0" indent="0">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39225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4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Relief and Regret</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219200"/>
            <a:ext cx="7010400" cy="4906963"/>
          </a:xfrm>
        </p:spPr>
        <p:txBody>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There are superficially similar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Everettian</a:t>
            </a:r>
            <a:r>
              <a:rPr lang="en-GB" sz="2400" dirty="0">
                <a:effectLst/>
                <a:latin typeface="Calibri" panose="020F0502020204030204" pitchFamily="34" charset="0"/>
                <a:ea typeface="Calibri" panose="020F0502020204030204" pitchFamily="34" charset="0"/>
                <a:cs typeface="Times New Roman" panose="02020603050405020304" pitchFamily="18" charset="0"/>
              </a:rPr>
              <a:t> attitudes, but they’re not the familiar regret and relief.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“You” can be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disappointed </a:t>
            </a:r>
            <a:r>
              <a:rPr lang="en-GB" sz="2400" dirty="0">
                <a:effectLst/>
                <a:latin typeface="Calibri" panose="020F0502020204030204" pitchFamily="34" charset="0"/>
                <a:ea typeface="Calibri" panose="020F0502020204030204" pitchFamily="34" charset="0"/>
                <a:cs typeface="Times New Roman" panose="02020603050405020304" pitchFamily="18" charset="0"/>
              </a:rPr>
              <a:t>that “you” drew the short quantum straw and ended on the branch where the odds-on favourite failed. But note that “you” won’t then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regret</a:t>
            </a:r>
            <a:r>
              <a:rPr lang="en-GB" sz="2400" dirty="0">
                <a:effectLst/>
                <a:latin typeface="Calibri" panose="020F0502020204030204" pitchFamily="34" charset="0"/>
                <a:ea typeface="Calibri" panose="020F0502020204030204" pitchFamily="34" charset="0"/>
                <a:cs typeface="Times New Roman" panose="02020603050405020304" pitchFamily="18" charset="0"/>
              </a:rPr>
              <a:t> your action, in the sense of feeling that it would have been better if you hadn’t made the bet or if you’d bet the other way.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After all, that wouldn’t have ensured that “you” ended up with a win. So we lose any sense—built into our familiar notion of regret—that “you” would have been better off if you’d acted different.</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05293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143000" y="1217023"/>
            <a:ext cx="6858000" cy="4906963"/>
          </a:xfrm>
        </p:spPr>
        <p:txBody>
          <a:bodyPr/>
          <a:lstStyle/>
          <a:p>
            <a:pPr marL="0" indent="0">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A concern with fairness should makes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Everettians</a:t>
            </a:r>
            <a:r>
              <a:rPr lang="en-GB" sz="2400" dirty="0">
                <a:effectLst/>
                <a:latin typeface="Calibri" panose="020F0502020204030204" pitchFamily="34" charset="0"/>
                <a:ea typeface="Calibri" panose="020F0502020204030204" pitchFamily="34" charset="0"/>
                <a:cs typeface="Times New Roman" panose="02020603050405020304" pitchFamily="18" charset="0"/>
              </a:rPr>
              <a:t> act differently in certain circumstances.</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Huw Price has suggested that such a concern for fairness should undermine the Born rule. </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all your successors are equally real, you shouldn’t sacrifice the interests of the low-probability ones for those of the high-probability ones. Treat them all equally.</a:t>
            </a:r>
          </a:p>
        </p:txBody>
      </p:sp>
    </p:spTree>
    <p:extLst>
      <p:ext uri="{BB962C8B-B14F-4D97-AF65-F5344CB8AC3E}">
        <p14:creationId xmlns:p14="http://schemas.microsoft.com/office/powerpoint/2010/main" val="192074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066800" y="1524000"/>
            <a:ext cx="6934200" cy="4599986"/>
          </a:xfrm>
        </p:spPr>
        <p:txBody>
          <a:bodyPr/>
          <a:lstStyle/>
          <a:p>
            <a:pPr marL="0" indent="0">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Wallace responds that that he can understand the impulse, but that it’s no argument against the Born rule: Price’s concern can be satisfied by attaching more negative utility to suffering, and less positive utility to flourishing, if he’s so inclined; and moreover it’s doubtful that there any coherent set of probabilistic weights can produce the same effect.</a:t>
            </a:r>
          </a:p>
          <a:p>
            <a:pPr marL="0" indent="0">
              <a:spcBef>
                <a:spcPts val="1600"/>
              </a:spcBef>
              <a:buNone/>
            </a:pPr>
            <a:r>
              <a:rPr lang="en-GB" sz="2200" dirty="0">
                <a:effectLst/>
                <a:latin typeface="Calibri" panose="020F0502020204030204" pitchFamily="34" charset="0"/>
                <a:ea typeface="Calibri" panose="020F0502020204030204" pitchFamily="34" charset="0"/>
                <a:cs typeface="Times New Roman" panose="02020603050405020304" pitchFamily="18" charset="0"/>
              </a:rPr>
              <a:t>I think David’s right, but let that pass. Rather than pursuing Price’s idea, I’m going to start with some perfectly ordinary utilities and probabilities that are widely assumed, and show how in certain situations even they’ll lead </a:t>
            </a:r>
            <a:r>
              <a:rPr lang="en-GB" sz="2200" dirty="0" err="1">
                <a:effectLst/>
                <a:latin typeface="Calibri" panose="020F0502020204030204" pitchFamily="34" charset="0"/>
                <a:ea typeface="Calibri" panose="020F0502020204030204" pitchFamily="34" charset="0"/>
                <a:cs typeface="Times New Roman" panose="02020603050405020304" pitchFamily="18" charset="0"/>
              </a:rPr>
              <a:t>Everettians</a:t>
            </a:r>
            <a:r>
              <a:rPr lang="en-GB" sz="2200" dirty="0">
                <a:effectLst/>
                <a:latin typeface="Calibri" panose="020F0502020204030204" pitchFamily="34" charset="0"/>
                <a:ea typeface="Calibri" panose="020F0502020204030204" pitchFamily="34" charset="0"/>
                <a:cs typeface="Times New Roman" panose="02020603050405020304" pitchFamily="18" charset="0"/>
              </a:rPr>
              <a:t> to act differently.</a:t>
            </a:r>
          </a:p>
        </p:txBody>
      </p:sp>
    </p:spTree>
    <p:extLst>
      <p:ext uri="{BB962C8B-B14F-4D97-AF65-F5344CB8AC3E}">
        <p14:creationId xmlns:p14="http://schemas.microsoft.com/office/powerpoint/2010/main" val="3493876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C97EEE7-101C-D7BF-9946-48943C8B9AF0}"/>
              </a:ext>
            </a:extLst>
          </p:cNvPr>
          <p:cNvSpPr>
            <a:spLocks noGrp="1" noChangeArrowheads="1"/>
          </p:cNvSpPr>
          <p:nvPr>
            <p:ph type="title"/>
          </p:nvPr>
        </p:nvSpPr>
        <p:spPr>
          <a:xfrm>
            <a:off x="457200" y="228600"/>
            <a:ext cx="8229600" cy="990600"/>
          </a:xfrm>
        </p:spPr>
        <p:txBody>
          <a:bodyPr/>
          <a:lstStyle/>
          <a:p>
            <a:r>
              <a:rPr lang="en-GB" sz="2800" b="1" dirty="0">
                <a:solidFill>
                  <a:srgbClr val="C00000"/>
                </a:solidFill>
                <a:effectLst/>
                <a:ea typeface="Calibri" panose="020F0502020204030204" pitchFamily="34" charset="0"/>
                <a:cs typeface="Times New Roman" panose="02020603050405020304" pitchFamily="18" charset="0"/>
              </a:rPr>
              <a:t>Distributive Justice and Indivisible Goods (work with Thomas Rowe)</a:t>
            </a:r>
          </a:p>
        </p:txBody>
      </p:sp>
      <p:sp>
        <p:nvSpPr>
          <p:cNvPr id="17410" name="Rectangle 3">
            <a:extLst>
              <a:ext uri="{FF2B5EF4-FFF2-40B4-BE49-F238E27FC236}">
                <a16:creationId xmlns:a16="http://schemas.microsoft.com/office/drawing/2014/main" id="{E06AD03D-6473-CE57-E85B-850B232EA89B}"/>
              </a:ext>
            </a:extLst>
          </p:cNvPr>
          <p:cNvSpPr>
            <a:spLocks noGrp="1" noChangeArrowheads="1"/>
          </p:cNvSpPr>
          <p:nvPr>
            <p:ph type="body" idx="1"/>
          </p:nvPr>
        </p:nvSpPr>
        <p:spPr>
          <a:xfrm>
            <a:off x="1143000" y="1524000"/>
            <a:ext cx="6858000" cy="4754563"/>
          </a:xfrm>
        </p:spPr>
        <p:txBody>
          <a:bodyPr/>
          <a:lstStyle/>
          <a:p>
            <a:pPr marL="0" indent="0">
              <a:spcBef>
                <a:spcPts val="18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Suppose Ann and Bill both have a painful disease for a year. Ann suffers worse—say 6 to Bill’s 4. Each week one does of a drug is available. We could give it Ann every week of the year. Maximum pain relief. But that seems unfair to Bill. He deserves some consideration too. Maybe he should get 4 weeks for every 6 Ann gets.</a:t>
            </a:r>
          </a:p>
          <a:p>
            <a:pPr marL="0" indent="0">
              <a:spcBef>
                <a:spcPts val="1800"/>
              </a:spcBef>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But now suppose it’s a once-off one-week problem. The drug is now an </a:t>
            </a:r>
            <a:r>
              <a:rPr lang="en-GB" sz="2400" i="1" dirty="0">
                <a:effectLst/>
                <a:latin typeface="Calibri" panose="020F0502020204030204" pitchFamily="34" charset="0"/>
                <a:ea typeface="Calibri" panose="020F0502020204030204" pitchFamily="34" charset="0"/>
                <a:cs typeface="Times New Roman" panose="02020603050405020304" pitchFamily="18" charset="0"/>
              </a:rPr>
              <a:t>indivisible good</a:t>
            </a:r>
            <a:r>
              <a:rPr lang="en-GB" sz="2400" dirty="0">
                <a:effectLst/>
                <a:latin typeface="Calibri" panose="020F0502020204030204" pitchFamily="34" charset="0"/>
                <a:ea typeface="Calibri" panose="020F0502020204030204" pitchFamily="34" charset="0"/>
                <a:cs typeface="Times New Roman" panose="02020603050405020304" pitchFamily="18" charset="0"/>
              </a:rPr>
              <a:t>. Just give the drug to Ann? But some say that’s unfair too. We need a 60-40 lottery.</a:t>
            </a:r>
          </a:p>
        </p:txBody>
      </p:sp>
    </p:spTree>
    <p:extLst>
      <p:ext uri="{BB962C8B-B14F-4D97-AF65-F5344CB8AC3E}">
        <p14:creationId xmlns:p14="http://schemas.microsoft.com/office/powerpoint/2010/main" val="41523517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1449</Words>
  <Application>Microsoft Macintosh PowerPoint</Application>
  <PresentationFormat>On-screen Show (4:3)</PresentationFormat>
  <Paragraphs>74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PowerPoint Presentation</vt:lpstr>
      <vt:lpstr>Plan</vt:lpstr>
      <vt:lpstr>Introduction</vt:lpstr>
      <vt:lpstr>Relief and Regret</vt:lpstr>
      <vt:lpstr>Relief and Regret</vt:lpstr>
      <vt:lpstr>Relief and Regret</vt:lpstr>
      <vt:lpstr>Distributive Justice and Indivisible Goods (work with Thomas Rowe)</vt:lpstr>
      <vt:lpstr>Distributive Justice and Indivisible Goods (work with Thomas Rowe)</vt:lpstr>
      <vt:lpstr>Distributive Justice and Indivisible Goods (work with Thomas Rowe)</vt:lpstr>
      <vt:lpstr>Distributive Justice and Indivisible Goods (work with Thomas Rowe)</vt:lpstr>
      <vt:lpstr>Distributive Justice and Indivisible Goods (work with Thomas Rowe)</vt:lpstr>
      <vt:lpstr>Distributive Justice and Indivisible Goods (work with Thomas Rowe)</vt:lpstr>
      <vt:lpstr>Distributive Justice and Indivisible Goods (work with Thomas Rowe)</vt:lpstr>
      <vt:lpstr>Distributive Justice and Indivisible Goods (work with Thomas Rowe)</vt:lpstr>
      <vt:lpstr>PowerPoint Presentation</vt:lpstr>
    </vt:vector>
  </TitlesOfParts>
  <Company>yyy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Papineau, David</cp:lastModifiedBy>
  <cp:revision>112</cp:revision>
  <cp:lastPrinted>2022-03-02T16:27:37Z</cp:lastPrinted>
  <dcterms:created xsi:type="dcterms:W3CDTF">2005-04-29T06:24:22Z</dcterms:created>
  <dcterms:modified xsi:type="dcterms:W3CDTF">2022-10-19T20:27:49Z</dcterms:modified>
</cp:coreProperties>
</file>